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294362" y="1077333"/>
            <a:ext cx="76032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Rules of Evidence </a:t>
            </a:r>
            <a:endParaRPr lang="en-US" sz="19900" b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1083" y="3441411"/>
            <a:ext cx="272156" cy="31035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256678" y="1992992"/>
            <a:ext cx="11537133" cy="1356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কম্পিটেন্সির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তিনটি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ডোমেইন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-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নলেজ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,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স্কিল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ও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অ্যাটিটিউড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-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থেকে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প্রাসঙ্গিক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ও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উপযুক্ত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তথ্য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সংগ্রহ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করতে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	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সংগ্রহের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ক্ষেত্রে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ছয়টি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নিয়ম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মেনে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চলা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যাকে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বলে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600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Rules of Evidence।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যেকোন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ট্রেনিং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অর্গানাইজেশনে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অ্যাসেসমেন্ট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সেন্টারে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অ্যাসেসমেন্ট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পরিচালনার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সময়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600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Rules of Evidence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অবশ্যই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অনুসরণ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উচিত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 </a:t>
            </a:r>
            <a:r>
              <a:rPr lang="en-US" sz="1600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Rule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-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গুলি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হলো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7BD4C20-7C64-ABE5-4790-A709323ECF05}"/>
              </a:ext>
            </a:extLst>
          </p:cNvPr>
          <p:cNvSpPr txBox="1"/>
          <p:nvPr/>
        </p:nvSpPr>
        <p:spPr>
          <a:xfrm>
            <a:off x="743239" y="3402632"/>
            <a:ext cx="54633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Valid: </a:t>
            </a:r>
            <a:r>
              <a:rPr lang="en-US" sz="20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সংগৃহীত</a:t>
            </a:r>
            <a:r>
              <a:rPr lang="en-US" sz="20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এভিডেন্সকে</a:t>
            </a:r>
            <a:r>
              <a:rPr lang="en-US" sz="20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অবশ্যই</a:t>
            </a:r>
            <a:r>
              <a:rPr lang="en-US" sz="20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ভ্যালিড</a:t>
            </a:r>
            <a:r>
              <a:rPr lang="en-US" sz="20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বা</a:t>
            </a:r>
            <a:r>
              <a:rPr lang="en-US" sz="20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বৈধ</a:t>
            </a:r>
            <a:r>
              <a:rPr lang="en-US" sz="20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হতে</a:t>
            </a:r>
            <a:r>
              <a:rPr lang="en-US" sz="20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হবে</a:t>
            </a:r>
            <a:r>
              <a:rPr lang="en-US" sz="20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 </a:t>
            </a:r>
            <a:endParaRPr lang="en-US" sz="2000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400322E-5C30-FB6D-6390-14AA9F98FE4D}"/>
              </a:ext>
            </a:extLst>
          </p:cNvPr>
          <p:cNvSpPr txBox="1"/>
          <p:nvPr/>
        </p:nvSpPr>
        <p:spPr>
          <a:xfrm>
            <a:off x="743239" y="3798156"/>
            <a:ext cx="11050572" cy="1802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171450" algn="l"/>
              </a:tabLs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ভ্যালিড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-</a:t>
            </a:r>
          </a:p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Kalpurush" panose="02000600000000000000" pitchFamily="2" charset="0"/>
              <a:buChar char="-"/>
              <a:tabLst>
                <a:tab pos="171450" algn="l"/>
              </a:tabLs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যখন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সংশ্লিষ্ঠ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ইউনিট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অব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কম্পিটেন্সির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এলিমেন্ট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ও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পারফর্মেন্স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ক্রাইটেরিয়াগুলিকে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নির্দেশ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 </a:t>
            </a:r>
          </a:p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Kalpurush" panose="02000600000000000000" pitchFamily="2" charset="0"/>
              <a:buChar char="-"/>
              <a:tabLst>
                <a:tab pos="171450" algn="l"/>
              </a:tabLs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যখন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সংগৃহীত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সংশ্লিষ্ঠ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কম্পিটেন্সি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স্ট্যান্ডার্ডে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বর্ণিত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স্কিলস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,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নলেজ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ও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কনটেক্স-কে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প্রতিফলিত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Kalpurush" panose="02000600000000000000" pitchFamily="2" charset="0"/>
              <a:buChar char="-"/>
              <a:tabLst>
                <a:tab pos="171450" algn="l"/>
              </a:tabLs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সংগৃহীত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এভিডেন্সগুলি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যখন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বাস্তব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সিমুলেটেড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কর্মক্ষেত্রের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স্কিলস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ও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নলেজকে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প্রদর্শন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tabLst>
                <a:tab pos="171450" algn="l"/>
              </a:tabLs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উপরিউক্ত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সকল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ক্রাইটেরিয়া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পূরণ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হওয়ার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উপর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নির্ভর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অ্যাসেসমেন্টে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ব্যবহার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ভ্যালিডিটি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বৈধতা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</p:txBody>
      </p:sp>
    </p:spTree>
    <p:extLst>
      <p:ext uri="{BB962C8B-B14F-4D97-AF65-F5344CB8AC3E}">
        <p14:creationId xmlns:p14="http://schemas.microsoft.com/office/powerpoint/2010/main" val="2955175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294362" y="1077333"/>
            <a:ext cx="76032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Rules of Evidence </a:t>
            </a:r>
            <a:endParaRPr lang="en-US" sz="19900" b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1083" y="2115949"/>
            <a:ext cx="272156" cy="31035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7BD4C20-7C64-ABE5-4790-A709323ECF05}"/>
              </a:ext>
            </a:extLst>
          </p:cNvPr>
          <p:cNvSpPr txBox="1"/>
          <p:nvPr/>
        </p:nvSpPr>
        <p:spPr>
          <a:xfrm>
            <a:off x="743239" y="2077170"/>
            <a:ext cx="49744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Current: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সংগৃহীত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অবশ্যই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বর্তমান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সময়ের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হতে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হবে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  <a:endParaRPr lang="en-US" sz="2000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400322E-5C30-FB6D-6390-14AA9F98FE4D}"/>
              </a:ext>
            </a:extLst>
          </p:cNvPr>
          <p:cNvSpPr txBox="1"/>
          <p:nvPr/>
        </p:nvSpPr>
        <p:spPr>
          <a:xfrm>
            <a:off x="743239" y="2398052"/>
            <a:ext cx="11050572" cy="1356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171450" algn="l"/>
              </a:tabLs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কারেন্ট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-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Kalpurush" panose="02000600000000000000" pitchFamily="2" charset="0"/>
              <a:buChar char="-"/>
              <a:tabLst>
                <a:tab pos="171450" algn="l"/>
              </a:tabLs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যখন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ক্যান্ডিডেটের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বর্তমান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সময়ের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স্কিলস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,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নলেজকে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নির্দেশ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Kalpurush" panose="02000600000000000000" pitchFamily="2" charset="0"/>
              <a:buChar char="-"/>
              <a:tabLst>
                <a:tab pos="171450" algn="l"/>
              </a:tabLs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যখন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বর্তমান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কম্পিটেন্সি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স্ট্যান্ড্যার্ড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সাথে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সামঞ্জস্যপূর্ণ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171450" algn="l"/>
              </a:tabLst>
            </a:pP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	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কারেন্ট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হওয়া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নির্ভর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দুই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শর্ত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পূরণ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হওয়ার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উপরে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  <a:r>
              <a:rPr lang="en-US" sz="18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endParaRPr lang="en-US" sz="1800" dirty="0">
              <a:solidFill>
                <a:schemeClr val="bg1"/>
              </a:solidFill>
              <a:effectLst/>
              <a:latin typeface="SutonnyOMJ" panose="01010600010101010101" pitchFamily="2" charset="0"/>
              <a:ea typeface="Calibri" panose="020F0502020204030204" pitchFamily="34" charset="0"/>
              <a:cs typeface="SutonnyOMJ" panose="01010600010101010101" pitchFamily="2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BD185485-D42B-5B71-47C7-D46535B5DA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1083" y="3893639"/>
            <a:ext cx="272156" cy="31035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4278ABF-8F2F-DEAE-2DFC-6D4C6775A1DC}"/>
              </a:ext>
            </a:extLst>
          </p:cNvPr>
          <p:cNvSpPr txBox="1"/>
          <p:nvPr/>
        </p:nvSpPr>
        <p:spPr>
          <a:xfrm>
            <a:off x="743239" y="3854860"/>
            <a:ext cx="67986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Sufficient: </a:t>
            </a:r>
            <a:r>
              <a:rPr lang="en-US" sz="18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সংগৃহিত</a:t>
            </a:r>
            <a:r>
              <a:rPr lang="en-US" sz="18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</a:t>
            </a:r>
            <a:r>
              <a:rPr lang="en-US" sz="18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অবশ্যই</a:t>
            </a:r>
            <a:r>
              <a:rPr lang="en-US" sz="18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ক্যান্ডিডেটের</a:t>
            </a:r>
            <a:r>
              <a:rPr lang="en-US" sz="18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কম্পিটেন্সি</a:t>
            </a:r>
            <a:r>
              <a:rPr lang="en-US" sz="18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প্রমাণের</a:t>
            </a:r>
            <a:r>
              <a:rPr lang="en-US" sz="18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জন্য</a:t>
            </a:r>
            <a:r>
              <a:rPr lang="en-US" sz="18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যথেষ্ট</a:t>
            </a:r>
            <a:r>
              <a:rPr lang="en-US" sz="18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হবে</a:t>
            </a:r>
            <a:r>
              <a:rPr lang="en-US" sz="18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  <a:endParaRPr lang="en-US" sz="2000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2FDA223-3741-8786-429E-2D2B17D618FB}"/>
              </a:ext>
            </a:extLst>
          </p:cNvPr>
          <p:cNvSpPr txBox="1"/>
          <p:nvPr/>
        </p:nvSpPr>
        <p:spPr>
          <a:xfrm>
            <a:off x="743239" y="4175742"/>
            <a:ext cx="11050572" cy="1674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171450" algn="l"/>
              </a:tabLs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সংগৃহীত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এভিডেন্সকে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যথেষ্ট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বলা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যাবে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-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Kalpurush" panose="02000600000000000000" pitchFamily="2" charset="0"/>
              <a:buChar char="-"/>
              <a:tabLst>
                <a:tab pos="171450" algn="l"/>
              </a:tabLs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যখন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নির্দিষ্ট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সময়ের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মধ্যে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সম্পাদিত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কাজকে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নির্দেশ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Kalpurush" panose="02000600000000000000" pitchFamily="2" charset="0"/>
              <a:buChar char="-"/>
              <a:tabLst>
                <a:tab pos="171450" algn="l"/>
              </a:tabLs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যখন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এমন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দক্ষতা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নির্দেশ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পুনরায়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দেখানো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যায়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Kalpurush" panose="02000600000000000000" pitchFamily="2" charset="0"/>
              <a:buChar char="-"/>
              <a:tabLst>
                <a:tab pos="171450" algn="l"/>
              </a:tabLs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যখন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সংগৃহীত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কাজটি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করতে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ক্যান্ডিডেটের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ভাষা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,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অক্ষরজ্ঞান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ও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গাণিতিক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দক্ষতার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প্রয়োজন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তার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সাথে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সামঞ্জস্যপূর্ণ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171450" algn="l"/>
              </a:tabLst>
            </a:pP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	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সাফিসিয়েন্ট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হতে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হলে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তার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মধ্যে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উপরের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সকল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বৈশিষ্ট্য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থাকতে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হবে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</p:txBody>
      </p:sp>
    </p:spTree>
    <p:extLst>
      <p:ext uri="{BB962C8B-B14F-4D97-AF65-F5344CB8AC3E}">
        <p14:creationId xmlns:p14="http://schemas.microsoft.com/office/powerpoint/2010/main" val="14164079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294362" y="1077333"/>
            <a:ext cx="76032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Rules of Evidence </a:t>
            </a:r>
            <a:endParaRPr lang="en-US" sz="19900" b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1083" y="2115949"/>
            <a:ext cx="272156" cy="31035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7BD4C20-7C64-ABE5-4790-A709323ECF05}"/>
              </a:ext>
            </a:extLst>
          </p:cNvPr>
          <p:cNvSpPr txBox="1"/>
          <p:nvPr/>
        </p:nvSpPr>
        <p:spPr>
          <a:xfrm>
            <a:off x="743239" y="2077170"/>
            <a:ext cx="6112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Authentic: </a:t>
            </a:r>
            <a:r>
              <a:rPr lang="en-US" sz="18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সংগৃহিত</a:t>
            </a:r>
            <a:r>
              <a:rPr lang="en-US" sz="18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এভিডেন্সকে</a:t>
            </a:r>
            <a:r>
              <a:rPr lang="en-US" sz="18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অবশ্যই</a:t>
            </a:r>
            <a:r>
              <a:rPr lang="en-US" sz="18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প্রকৃত</a:t>
            </a:r>
            <a:r>
              <a:rPr lang="en-US" sz="18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ও </a:t>
            </a:r>
            <a:r>
              <a:rPr lang="en-US" sz="18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নির্ভরযোগ্য</a:t>
            </a:r>
            <a:r>
              <a:rPr lang="en-US" sz="18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হতে</a:t>
            </a:r>
            <a:r>
              <a:rPr lang="en-US" sz="18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	</a:t>
            </a:r>
            <a:r>
              <a:rPr lang="en-US" sz="18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হবে</a:t>
            </a:r>
            <a:r>
              <a:rPr lang="en-US" sz="18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  <a:endParaRPr lang="en-US" sz="2000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400322E-5C30-FB6D-6390-14AA9F98FE4D}"/>
              </a:ext>
            </a:extLst>
          </p:cNvPr>
          <p:cNvSpPr txBox="1"/>
          <p:nvPr/>
        </p:nvSpPr>
        <p:spPr>
          <a:xfrm>
            <a:off x="743239" y="2398052"/>
            <a:ext cx="11050572" cy="1356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171450" algn="l"/>
              </a:tabLs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এভিডেন্সকে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অথেনটিক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বলা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যাবে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যদি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-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Kalpurush" panose="02000600000000000000" pitchFamily="2" charset="0"/>
              <a:buChar char="-"/>
              <a:tabLst>
                <a:tab pos="171450" algn="l"/>
              </a:tabLs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এভিডেন্সটি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ক্যান্ডিডেটের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নিজের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সম্পাদন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কাজ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থেকে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সংগৃহীত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Kalpurush" panose="02000600000000000000" pitchFamily="2" charset="0"/>
              <a:buChar char="-"/>
              <a:tabLst>
                <a:tab pos="171450" algn="l"/>
              </a:tabLs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এভিডেন্সটি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আসল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মুল্যায়ন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যায়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  <a:p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	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দুটি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ক্রাইটেরিয়া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পূরণ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হলে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সংগৃহীত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600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Authentic।</a:t>
            </a:r>
            <a:endParaRPr lang="en-US" sz="1800" dirty="0">
              <a:solidFill>
                <a:schemeClr val="bg1"/>
              </a:solidFill>
              <a:effectLst/>
              <a:latin typeface="Poppins" panose="00000500000000000000" pitchFamily="2" charset="0"/>
              <a:ea typeface="Calibri" panose="020F0502020204030204" pitchFamily="34" charset="0"/>
              <a:cs typeface="Poppins" panose="00000500000000000000" pitchFamily="2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BD185485-D42B-5B71-47C7-D46535B5DA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1083" y="3893639"/>
            <a:ext cx="272156" cy="31035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4278ABF-8F2F-DEAE-2DFC-6D4C6775A1DC}"/>
              </a:ext>
            </a:extLst>
          </p:cNvPr>
          <p:cNvSpPr txBox="1"/>
          <p:nvPr/>
        </p:nvSpPr>
        <p:spPr>
          <a:xfrm>
            <a:off x="743239" y="3854860"/>
            <a:ext cx="71705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Consistent: </a:t>
            </a:r>
            <a:r>
              <a:rPr lang="en-US" sz="18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এভিডেন্সকে</a:t>
            </a:r>
            <a:r>
              <a:rPr lang="en-US" sz="18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600" b="1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Consistent </a:t>
            </a:r>
            <a:r>
              <a:rPr lang="en-US" sz="18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অর্থা</a:t>
            </a:r>
            <a:r>
              <a:rPr lang="en-US" sz="18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ৎ </a:t>
            </a:r>
            <a:r>
              <a:rPr lang="en-US" sz="18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স্ট্যান্ডার্ড</a:t>
            </a:r>
            <a:r>
              <a:rPr lang="en-US" sz="18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এর</a:t>
            </a:r>
            <a:r>
              <a:rPr lang="en-US" sz="18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সাথে</a:t>
            </a:r>
            <a:r>
              <a:rPr lang="en-US" sz="18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সামঞ্জস্যপূর্ণ</a:t>
            </a:r>
            <a:r>
              <a:rPr lang="en-US" sz="18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হতে</a:t>
            </a:r>
            <a:r>
              <a:rPr lang="en-US" sz="18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হবে</a:t>
            </a:r>
            <a:r>
              <a:rPr lang="en-US" sz="18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  <a:endParaRPr lang="en-US" sz="2000" dirty="0">
              <a:solidFill>
                <a:schemeClr val="bg1"/>
              </a:solidFill>
              <a:latin typeface="SutonnyOMJ" panose="01010600010101010101" pitchFamily="2" charset="0"/>
              <a:cs typeface="SutonnyOMJ" panose="01010600010101010101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2FDA223-3741-8786-429E-2D2B17D618FB}"/>
              </a:ext>
            </a:extLst>
          </p:cNvPr>
          <p:cNvSpPr txBox="1"/>
          <p:nvPr/>
        </p:nvSpPr>
        <p:spPr>
          <a:xfrm>
            <a:off x="743239" y="4175742"/>
            <a:ext cx="11050572" cy="1356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171450" algn="l"/>
              </a:tabLs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একটি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এভিডেন্সকে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কনসিস্টেন্স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বলা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যায়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,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যখন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-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Kalpurush" panose="02000600000000000000" pitchFamily="2" charset="0"/>
              <a:buChar char="-"/>
              <a:tabLst>
                <a:tab pos="171450" algn="l"/>
              </a:tabLs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প্রমাণ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,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ক্যান্ডিডেট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ধরাবাহিকভাবে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ওয়ার্কপ্লেস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কন্ডিশনে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কম্পিটেন্সি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স্ট্যান্ডার্ড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চাহিদা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পূরণ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করছে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 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Kalpurush" panose="02000600000000000000" pitchFamily="2" charset="0"/>
              <a:buChar char="-"/>
              <a:tabLst>
                <a:tab pos="171450" algn="l"/>
              </a:tabLs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ভিতরে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সাক্ষ্য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প্রমাণের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একাধিক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উপাদান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বিদ্যমান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171450" algn="l"/>
              </a:tabLst>
            </a:pP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	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দুটি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ক্রাইটেরিয়া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পূরণ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হলে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সংগৃহীত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600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Consistent ।</a:t>
            </a:r>
            <a:endParaRPr lang="en-US" sz="1800" dirty="0">
              <a:solidFill>
                <a:schemeClr val="bg1"/>
              </a:solidFill>
              <a:effectLst/>
              <a:latin typeface="Poppins" panose="00000500000000000000" pitchFamily="2" charset="0"/>
              <a:ea typeface="Calibri" panose="020F0502020204030204" pitchFamily="34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20500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294362" y="1077333"/>
            <a:ext cx="76032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Rules of Evidence </a:t>
            </a:r>
            <a:endParaRPr lang="en-US" sz="19900" b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1083" y="2115949"/>
            <a:ext cx="272156" cy="31035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7BD4C20-7C64-ABE5-4790-A709323ECF05}"/>
              </a:ext>
            </a:extLst>
          </p:cNvPr>
          <p:cNvSpPr txBox="1"/>
          <p:nvPr/>
        </p:nvSpPr>
        <p:spPr>
          <a:xfrm>
            <a:off x="743239" y="2077170"/>
            <a:ext cx="5056192" cy="400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171450" algn="l"/>
              </a:tabLst>
            </a:pPr>
            <a:r>
              <a:rPr lang="en-US" sz="1800" b="1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Recent: </a:t>
            </a:r>
            <a:r>
              <a:rPr lang="en-US" sz="18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এভিডেন্সটি</a:t>
            </a:r>
            <a:r>
              <a:rPr lang="en-US" sz="18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600" b="1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Recent </a:t>
            </a:r>
            <a:r>
              <a:rPr lang="en-US" sz="18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বা</a:t>
            </a:r>
            <a:r>
              <a:rPr lang="en-US" sz="18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সাম্প্রতিক</a:t>
            </a:r>
            <a:r>
              <a:rPr lang="en-US" sz="18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সময়ের</a:t>
            </a:r>
            <a:r>
              <a:rPr lang="en-US" sz="18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হতে</a:t>
            </a:r>
            <a:r>
              <a:rPr lang="en-US" sz="18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হবে</a:t>
            </a:r>
            <a:r>
              <a:rPr lang="en-US" sz="18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  <a:endParaRPr lang="en-US" sz="1800" dirty="0">
              <a:solidFill>
                <a:schemeClr val="bg1"/>
              </a:solidFill>
              <a:effectLst/>
              <a:latin typeface="SutonnyOMJ" panose="01010600010101010101" pitchFamily="2" charset="0"/>
              <a:ea typeface="Calibri" panose="020F0502020204030204" pitchFamily="34" charset="0"/>
              <a:cs typeface="SutonnyOMJ" panose="01010600010101010101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400322E-5C30-FB6D-6390-14AA9F98FE4D}"/>
              </a:ext>
            </a:extLst>
          </p:cNvPr>
          <p:cNvSpPr txBox="1"/>
          <p:nvPr/>
        </p:nvSpPr>
        <p:spPr>
          <a:xfrm>
            <a:off x="743239" y="2398052"/>
            <a:ext cx="11050572" cy="719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171450" algn="l"/>
              </a:tabLs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একটি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এভিডেন্সকে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600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Recent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বলা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যায়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,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যখন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এভিডেন্সটির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বয়স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৫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বছরের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চেয়ে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কম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	</a:t>
            </a:r>
          </a:p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অ্যাসেসমেন্ট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চলাকালীন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সময়ে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একজন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অ্যাসেসরকে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উপরোক্ত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ছয়টি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নীতি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মেনে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সাবধানতার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সাথে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অ্যাভিডেন্স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সংগ্রহ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করতে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 </a:t>
            </a:r>
          </a:p>
        </p:txBody>
      </p:sp>
    </p:spTree>
    <p:extLst>
      <p:ext uri="{BB962C8B-B14F-4D97-AF65-F5344CB8AC3E}">
        <p14:creationId xmlns:p14="http://schemas.microsoft.com/office/powerpoint/2010/main" val="33886286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510</TotalTime>
  <Words>394</Words>
  <Application>Microsoft Office PowerPoint</Application>
  <PresentationFormat>Widescreen</PresentationFormat>
  <Paragraphs>38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Kalpurush</vt:lpstr>
      <vt:lpstr>Poppins</vt:lpstr>
      <vt:lpstr>SutonnyOMJ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Faysal Ahmed Hridoy</cp:lastModifiedBy>
  <cp:revision>4</cp:revision>
  <dcterms:created xsi:type="dcterms:W3CDTF">2022-05-26T10:38:33Z</dcterms:created>
  <dcterms:modified xsi:type="dcterms:W3CDTF">2022-05-30T17:43:08Z</dcterms:modified>
</cp:coreProperties>
</file>