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4182240" y="1046556"/>
            <a:ext cx="38275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Poppins" panose="00000500000000000000" pitchFamily="2" charset="0"/>
                <a:cs typeface="Poppins" panose="00000500000000000000" pitchFamily="2" charset="0"/>
              </a:rPr>
              <a:t>Wounds</a:t>
            </a:r>
            <a:r>
              <a:rPr lang="bn-IN" sz="3200" b="1" dirty="0">
                <a:latin typeface="Poppins" panose="00000500000000000000" pitchFamily="2" charset="0"/>
              </a:rPr>
              <a:t> </a:t>
            </a:r>
            <a:r>
              <a:rPr lang="bn-IN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আঘাত বা ক্ষত</a:t>
            </a:r>
            <a:endParaRPr lang="en-US" sz="3200" dirty="0"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267615" y="2421855"/>
            <a:ext cx="1171827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n-IN" sz="24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কর্মক্ষেত্রে সবচেয়ে বেশী দেখা যায় এমন দ্বিতীয় ইনজুরির ধরন হলো গুরুতর বা হালকা আঘাতপ্রাপ্ত হওয়া বা ক্ষত সৃষ্টি হওয়া। </a:t>
            </a:r>
            <a:endParaRPr lang="en-US" sz="2400" dirty="0" smtClean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r>
              <a:rPr lang="bn-IN" sz="2400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আসলে </a:t>
            </a:r>
            <a:r>
              <a:rPr lang="bn-IN" sz="24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যেকোন জরুরী পরিস্থিতে আঘাত পাওয়ার কারনে কর্মীর শরীরের ভেতরে অথবা বাহিরে কোন প্রকার বিকৃতি-কে </a:t>
            </a:r>
            <a:r>
              <a:rPr lang="bn-IN" sz="2400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ক্ষত </a:t>
            </a:r>
            <a:endParaRPr lang="en-US" sz="2400" dirty="0" smtClean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r>
              <a:rPr lang="bn-IN" sz="2400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হিসেবে </a:t>
            </a:r>
            <a:r>
              <a:rPr lang="bn-IN" sz="24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চিহ্নিত করা হয়</a:t>
            </a:r>
            <a:r>
              <a:rPr lang="bn-IN" sz="2400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।</a:t>
            </a:r>
            <a:endParaRPr lang="en-US" sz="2400" dirty="0" smtClean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endParaRPr lang="en-US" sz="2400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r>
              <a:rPr lang="bn-IN" sz="2400" b="1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ক্ষত দুই শ্রেণীর হয়ে থাকেঃ</a:t>
            </a:r>
            <a:endParaRPr lang="en-US" sz="4000" b="1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5175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4182240" y="1046556"/>
            <a:ext cx="38275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Poppins" panose="00000500000000000000" pitchFamily="2" charset="0"/>
                <a:cs typeface="Poppins" panose="00000500000000000000" pitchFamily="2" charset="0"/>
              </a:rPr>
              <a:t>Wounds</a:t>
            </a:r>
            <a:r>
              <a:rPr lang="bn-IN" sz="3200" b="1" dirty="0">
                <a:latin typeface="Poppins" panose="00000500000000000000" pitchFamily="2" charset="0"/>
              </a:rPr>
              <a:t> </a:t>
            </a:r>
            <a:r>
              <a:rPr lang="bn-IN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আঘাত বা ক্ষত</a:t>
            </a:r>
            <a:endParaRPr lang="en-US" sz="3200" dirty="0"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826802" y="2424879"/>
            <a:ext cx="43877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Closed Wound</a:t>
            </a:r>
            <a:r>
              <a:rPr lang="bn-IN" sz="2800" b="1" u="sng" dirty="0">
                <a:solidFill>
                  <a:schemeClr val="bg1"/>
                </a:solidFill>
                <a:latin typeface="Poppins" panose="00000500000000000000" pitchFamily="2" charset="0"/>
              </a:rPr>
              <a:t> </a:t>
            </a:r>
            <a:r>
              <a:rPr lang="bn-IN" sz="2800" b="1" u="sng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বা বন্ধ ক্ষতঃ </a:t>
            </a:r>
            <a:endParaRPr lang="en-US" sz="2800" u="sng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71529" y="2423026"/>
            <a:ext cx="406470" cy="46351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6802" y="3115629"/>
            <a:ext cx="8946680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n-IN" sz="24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যখন আঘাতের কারনে কর্মীর শরীরের বাহিরে কোন কাটা-ছেঁড়া বা রক্তপাতের ঘটনা ঘটেনা কিন্তু </a:t>
            </a:r>
            <a:endParaRPr lang="en-US" sz="2400" dirty="0" smtClean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r>
              <a:rPr lang="bn-IN" sz="2400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শরীরের </a:t>
            </a:r>
            <a:r>
              <a:rPr lang="bn-IN" sz="24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ভেতরে মাংসপেশী, টিস্যু, হাড় ইত্যাদি ক্ষতিগ্রস্ত হয়, তখন তাকে বলে </a:t>
            </a:r>
            <a:endParaRPr lang="en-US" sz="2400" dirty="0" smtClean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r>
              <a:rPr lang="en-US" sz="2400" dirty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Closed </a:t>
            </a:r>
            <a:r>
              <a:rPr lang="en-US" sz="24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Wound </a:t>
            </a:r>
            <a:r>
              <a:rPr lang="bn-IN" sz="24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বা বন্ধ ক্ষত</a:t>
            </a:r>
            <a:r>
              <a:rPr lang="hi-IN" sz="2400" dirty="0">
                <a:solidFill>
                  <a:schemeClr val="bg1"/>
                </a:solidFill>
                <a:latin typeface="SutonnyOMJ" panose="01010600010101010101" pitchFamily="2" charset="0"/>
                <a:cs typeface="Poppins" panose="00000500000000000000" pitchFamily="2" charset="0"/>
              </a:rPr>
              <a:t>।</a:t>
            </a:r>
            <a:r>
              <a:rPr lang="bn-IN" sz="24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 </a:t>
            </a:r>
            <a:endParaRPr lang="en-US" sz="2400" dirty="0" smtClean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endParaRPr lang="en-US" sz="2400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r>
              <a:rPr lang="bn-IN" sz="24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যে কারণে এই ধরণের ক্ষত </a:t>
            </a:r>
            <a:r>
              <a:rPr lang="bn-IN" sz="2400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হয়ঃ</a:t>
            </a:r>
            <a:endParaRPr lang="en-US" sz="2400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bn-IN" sz="2400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ভোঁতা </a:t>
            </a:r>
            <a:r>
              <a:rPr lang="bn-IN" sz="24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কোন বস্তুর আঘাতে থেতলে যাওয়া অথবা বিবর্ণ  হয়ে যাওয়ার মাধ্যমে</a:t>
            </a:r>
            <a:endParaRPr lang="en-US" sz="2400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n-IN" sz="2400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বাহ্যিক </a:t>
            </a:r>
            <a:r>
              <a:rPr lang="bn-IN" sz="24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চাপ প্রয়োগ করার </a:t>
            </a:r>
            <a:r>
              <a:rPr lang="bn-IN" sz="2400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মাধ্যমে</a:t>
            </a:r>
            <a:endParaRPr lang="en-US" sz="2400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3520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4182240" y="1046556"/>
            <a:ext cx="38275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Poppins" panose="00000500000000000000" pitchFamily="2" charset="0"/>
                <a:cs typeface="Poppins" panose="00000500000000000000" pitchFamily="2" charset="0"/>
              </a:rPr>
              <a:t>Wounds</a:t>
            </a:r>
            <a:r>
              <a:rPr lang="bn-IN" sz="3200" b="1" dirty="0">
                <a:latin typeface="Poppins" panose="00000500000000000000" pitchFamily="2" charset="0"/>
              </a:rPr>
              <a:t> </a:t>
            </a:r>
            <a:r>
              <a:rPr lang="bn-IN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আঘাত বা ক্ষত</a:t>
            </a:r>
            <a:endParaRPr lang="en-US" sz="3200" dirty="0"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826802" y="2424879"/>
            <a:ext cx="43508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Open </a:t>
            </a:r>
            <a:r>
              <a:rPr lang="en-US" sz="2800" b="1" u="sng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Wound</a:t>
            </a:r>
            <a:r>
              <a:rPr lang="bn-IN" sz="2800" b="1" u="sng" dirty="0">
                <a:solidFill>
                  <a:schemeClr val="bg1"/>
                </a:solidFill>
                <a:latin typeface="Poppins" panose="00000500000000000000" pitchFamily="2" charset="0"/>
              </a:rPr>
              <a:t> </a:t>
            </a:r>
            <a:r>
              <a:rPr lang="bn-IN" sz="2800" b="1" u="sng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বা খোলা</a:t>
            </a:r>
            <a:r>
              <a:rPr lang="bn-IN" sz="2800" b="1" u="sng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bn-IN" sz="2800" b="1" u="sng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ক্ষতঃ </a:t>
            </a:r>
            <a:endParaRPr lang="en-US" sz="2800" u="sng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71529" y="2423026"/>
            <a:ext cx="406470" cy="46351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6802" y="3115629"/>
            <a:ext cx="102130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n-IN" sz="24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যখন আঘাতের কারনে কর্মীর শরীরের বাহিরে কোন কাটা-ছেঁড়া বা রক্তপাতের ঘটনা ঘটে, বাহির থেকে </a:t>
            </a:r>
            <a:r>
              <a:rPr lang="bn-IN" sz="2400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ক্ষতের </a:t>
            </a:r>
            <a:endParaRPr lang="en-US" sz="2400" dirty="0" smtClean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r>
              <a:rPr lang="bn-IN" sz="2400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জায়গাদি </a:t>
            </a:r>
            <a:r>
              <a:rPr lang="bn-IN" sz="24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দৃশ্যমান থাকে, তখন তাকে বলে </a:t>
            </a:r>
            <a:r>
              <a:rPr lang="en-US" sz="24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Open Wound </a:t>
            </a:r>
            <a:r>
              <a:rPr lang="bn-IN" sz="24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বা </a:t>
            </a:r>
            <a:r>
              <a:rPr lang="bn-IN" sz="24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খোলা</a:t>
            </a:r>
            <a:r>
              <a:rPr lang="bn-IN" sz="2400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bn-IN" sz="24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ক্ষত</a:t>
            </a:r>
            <a:r>
              <a:rPr lang="hi-IN" sz="2400" dirty="0">
                <a:solidFill>
                  <a:schemeClr val="bg1"/>
                </a:solidFill>
                <a:latin typeface="SutonnyOMJ" panose="01010600010101010101" pitchFamily="2" charset="0"/>
              </a:rPr>
              <a:t>।</a:t>
            </a:r>
            <a:r>
              <a:rPr lang="bn-IN" sz="24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 </a:t>
            </a:r>
            <a:endParaRPr lang="en-US" sz="2400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3250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4182240" y="1046556"/>
            <a:ext cx="38275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Poppins" panose="00000500000000000000" pitchFamily="2" charset="0"/>
                <a:cs typeface="Poppins" panose="00000500000000000000" pitchFamily="2" charset="0"/>
              </a:rPr>
              <a:t>Wounds</a:t>
            </a:r>
            <a:r>
              <a:rPr lang="bn-IN" sz="3200" b="1" dirty="0">
                <a:latin typeface="Poppins" panose="00000500000000000000" pitchFamily="2" charset="0"/>
              </a:rPr>
              <a:t> </a:t>
            </a:r>
            <a:r>
              <a:rPr lang="bn-IN" sz="3200" b="1" dirty="0">
                <a:latin typeface="SutonnyOMJ" panose="01010600010101010101" pitchFamily="2" charset="0"/>
                <a:cs typeface="SutonnyOMJ" panose="01010600010101010101" pitchFamily="2" charset="0"/>
              </a:rPr>
              <a:t>আঘাত বা ক্ষত</a:t>
            </a:r>
            <a:endParaRPr lang="en-US" sz="3200" dirty="0"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826802" y="2424879"/>
            <a:ext cx="39485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Open Wound</a:t>
            </a:r>
            <a:r>
              <a:rPr lang="en-US" sz="24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bn-IN" sz="2400" b="1" dirty="0">
                <a:solidFill>
                  <a:schemeClr val="bg1"/>
                </a:solidFill>
                <a:latin typeface="Poppins" panose="00000500000000000000" pitchFamily="2" charset="0"/>
              </a:rPr>
              <a:t>-</a:t>
            </a:r>
            <a:r>
              <a:rPr lang="bn-IN" sz="2400" b="1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এর বিভিন্ন ধরনঃ</a:t>
            </a:r>
            <a:endParaRPr lang="en-US" sz="2400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71529" y="2423026"/>
            <a:ext cx="406470" cy="46351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6802" y="3115629"/>
            <a:ext cx="11456983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Puncture</a:t>
            </a:r>
            <a:r>
              <a:rPr lang="en-US" b="1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–</a:t>
            </a:r>
            <a:r>
              <a:rPr lang="bn-IN" b="1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ছিদ্রঃ </a:t>
            </a: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তীক্ষ্ণ</a:t>
            </a:r>
            <a:r>
              <a:rPr lang="bn-IN" b="1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মাথাওয়ালা যন্ত্রপাতি তারকাটা, বরফ, ছুরি ইত্যাদি দ্বারা আঘাতপ্রাপ্ত হলে মানবদেহের চামড়া বা ত্বক ছিদ্র হয়ে যাওয়া</a:t>
            </a:r>
            <a:r>
              <a:rPr lang="hi-IN" dirty="0">
                <a:solidFill>
                  <a:schemeClr val="bg1"/>
                </a:solidFill>
                <a:latin typeface="SutonnyOMJ" panose="01010600010101010101" pitchFamily="2" charset="0"/>
              </a:rPr>
              <a:t>।</a:t>
            </a:r>
            <a:endParaRPr lang="en-US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Abrasion</a:t>
            </a:r>
            <a:r>
              <a:rPr lang="en-US" b="1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–</a:t>
            </a:r>
            <a:r>
              <a:rPr lang="bn-IN" b="1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ঘর্ষণঃ</a:t>
            </a: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শক্ত কোন পৃষ্ঠতলে (যেমন দেয়াল, রাস্তা ইত্যাদি) ঘর্ষণের কারনে শরীরের চামড়া উঠে যাওয়া অথবা গুরুতর আঘাতপ্রাপ্ত হওয়া </a:t>
            </a:r>
            <a:endParaRPr lang="en-US" dirty="0" smtClean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pPr lvl="0"/>
            <a:r>
              <a:rPr lang="en-US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   </a:t>
            </a:r>
            <a:r>
              <a:rPr lang="en-US" dirty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Abrasion</a:t>
            </a:r>
            <a:r>
              <a:rPr lang="en-US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টাইপের</a:t>
            </a:r>
            <a:r>
              <a:rPr lang="en-US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Open Wound </a:t>
            </a: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এর উদাহরন</a:t>
            </a:r>
            <a:r>
              <a:rPr lang="hi-IN" dirty="0">
                <a:solidFill>
                  <a:schemeClr val="bg1"/>
                </a:solidFill>
                <a:latin typeface="SutonnyOMJ" panose="01010600010101010101" pitchFamily="2" charset="0"/>
              </a:rPr>
              <a:t>।</a:t>
            </a:r>
            <a:endParaRPr lang="en-US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Avulsion</a:t>
            </a:r>
            <a:r>
              <a:rPr lang="en-US" b="1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–</a:t>
            </a:r>
            <a:r>
              <a:rPr lang="bn-IN" b="1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সবলে বিচ্ছিন্নকরণঃ</a:t>
            </a: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বিস্ফোরণ, পশুর কামড়, যন্ত্রপাতি ঠিকমত হ্যান্ডেল না করার কারণে আঘাতপ্রাপ্ত হওয়াকে বলা যায় </a:t>
            </a:r>
            <a:r>
              <a:rPr lang="en-US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Avulsion</a:t>
            </a:r>
            <a:r>
              <a:rPr lang="en-US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বা সবলে </a:t>
            </a:r>
            <a:endParaRPr lang="en-US" dirty="0" smtClean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pPr lvl="0"/>
            <a:r>
              <a:rPr lang="en-US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    </a:t>
            </a:r>
            <a:r>
              <a:rPr lang="bn-IN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বিচ্ছিন্নকরণ</a:t>
            </a: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।</a:t>
            </a:r>
            <a:endParaRPr lang="en-US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Incision</a:t>
            </a:r>
            <a:r>
              <a:rPr lang="en-US" b="1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–</a:t>
            </a:r>
            <a:r>
              <a:rPr lang="bn-IN" b="1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কাটাঃ </a:t>
            </a: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ধারালো ফলাযুক্ত যন্ত্র, যেমন, ব্লেড, রেজার ইত্যাদি দ্বারা আঘাতপ্রাপ্ত হলে ত্বক কেটে যায়, রক্তপাত ঘটে। এগুলো </a:t>
            </a:r>
            <a:r>
              <a:rPr lang="en-US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Incision</a:t>
            </a:r>
            <a:r>
              <a:rPr lang="en-US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বা কাটা </a:t>
            </a:r>
            <a:endParaRPr lang="en-US" dirty="0" smtClean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pPr lvl="0"/>
            <a:r>
              <a:rPr lang="en-US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   </a:t>
            </a:r>
            <a:r>
              <a:rPr lang="bn-IN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টাইপের </a:t>
            </a:r>
            <a:r>
              <a:rPr lang="en-US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Open Wound </a:t>
            </a: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এর উদাহরন</a:t>
            </a:r>
            <a:r>
              <a:rPr lang="hi-IN" dirty="0">
                <a:solidFill>
                  <a:schemeClr val="bg1"/>
                </a:solidFill>
                <a:latin typeface="SutonnyOMJ" panose="01010600010101010101" pitchFamily="2" charset="0"/>
              </a:rPr>
              <a:t>।</a:t>
            </a:r>
            <a:endParaRPr lang="en-US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26802" y="5376039"/>
            <a:ext cx="97994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কর্মক্ষেত্রে আহত ব্যক্তির আঘাত যেমনই হোক না কেন</a:t>
            </a:r>
            <a:r>
              <a:rPr lang="en-US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, </a:t>
            </a: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তাকে দ্রুত প্রাথমিক চিকিৎসা দিতে হবে এবং পরিস্থিতি বুঝে তাকে দ্রুত হাসপাতালে </a:t>
            </a:r>
            <a:endParaRPr lang="en-US" dirty="0" smtClean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r>
              <a:rPr lang="bn-IN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প্রেরণ </a:t>
            </a: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করতে হবে</a:t>
            </a:r>
            <a:r>
              <a:rPr lang="hi-IN" dirty="0">
                <a:solidFill>
                  <a:schemeClr val="bg1"/>
                </a:solidFill>
                <a:latin typeface="SutonnyOMJ" panose="01010600010101010101" pitchFamily="2" charset="0"/>
              </a:rPr>
              <a:t>। </a:t>
            </a: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সম্ভব না হলে ঘটনাস্থলেই ডাক্তার এনে চিকিৎসার ব্যবস্থা করতে হবে</a:t>
            </a:r>
            <a:r>
              <a:rPr lang="hi-IN" dirty="0">
                <a:solidFill>
                  <a:schemeClr val="bg1"/>
                </a:solidFill>
                <a:latin typeface="SutonnyOMJ" panose="01010600010101010101" pitchFamily="2" charset="0"/>
              </a:rPr>
              <a:t>। </a:t>
            </a:r>
            <a:endParaRPr lang="en-US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4937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311</Words>
  <Application>Microsoft Office PowerPoint</Application>
  <PresentationFormat>Widescreen</PresentationFormat>
  <Paragraphs>30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</vt:lpstr>
      <vt:lpstr>Calibri</vt:lpstr>
      <vt:lpstr>Calibri Light</vt:lpstr>
      <vt:lpstr>Mangal</vt:lpstr>
      <vt:lpstr>Poppins</vt:lpstr>
      <vt:lpstr>SutonnyOMJ</vt:lpstr>
      <vt:lpstr>Vrinda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Ridoy</cp:lastModifiedBy>
  <cp:revision>5</cp:revision>
  <dcterms:created xsi:type="dcterms:W3CDTF">2022-05-26T10:38:33Z</dcterms:created>
  <dcterms:modified xsi:type="dcterms:W3CDTF">2022-05-27T14:25:46Z</dcterms:modified>
</cp:coreProperties>
</file>