
<file path=[Content_Types].xml><?xml version="1.0" encoding="utf-8"?>
<Types xmlns="http://schemas.openxmlformats.org/package/2006/content-types">
  <Default Extension="png"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4399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p:scale>
          <a:sx n="75" d="100"/>
          <a:sy n="75" d="100"/>
        </p:scale>
        <p:origin x="498" y="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9457C0-7D1B-4361-2525-06FCFECE22A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64353A9-2334-B966-8B2E-F9E6ABCD39A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85AAEEC-A810-A571-CBEF-61291986161D}"/>
              </a:ext>
            </a:extLst>
          </p:cNvPr>
          <p:cNvSpPr>
            <a:spLocks noGrp="1"/>
          </p:cNvSpPr>
          <p:nvPr>
            <p:ph type="dt" sz="half" idx="10"/>
          </p:nvPr>
        </p:nvSpPr>
        <p:spPr/>
        <p:txBody>
          <a:bodyPr/>
          <a:lstStyle/>
          <a:p>
            <a:fld id="{A926D2F9-1366-4512-BFB2-CB54CA8D4AD4}" type="datetimeFigureOut">
              <a:rPr lang="en-US" smtClean="0"/>
              <a:t>5/27/2022</a:t>
            </a:fld>
            <a:endParaRPr lang="en-US"/>
          </a:p>
        </p:txBody>
      </p:sp>
      <p:sp>
        <p:nvSpPr>
          <p:cNvPr id="5" name="Footer Placeholder 4">
            <a:extLst>
              <a:ext uri="{FF2B5EF4-FFF2-40B4-BE49-F238E27FC236}">
                <a16:creationId xmlns:a16="http://schemas.microsoft.com/office/drawing/2014/main" id="{67547EF9-7FCC-63BA-7124-9D9D6C38249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DF23F49-0164-6141-EC8D-1B34E2DBBFAD}"/>
              </a:ext>
            </a:extLst>
          </p:cNvPr>
          <p:cNvSpPr>
            <a:spLocks noGrp="1"/>
          </p:cNvSpPr>
          <p:nvPr>
            <p:ph type="sldNum" sz="quarter" idx="12"/>
          </p:nvPr>
        </p:nvSpPr>
        <p:spPr/>
        <p:txBody>
          <a:bodyPr/>
          <a:lstStyle/>
          <a:p>
            <a:fld id="{4EE269D5-C62C-48EA-96C9-A8AE11E6367E}" type="slidenum">
              <a:rPr lang="en-US" smtClean="0"/>
              <a:t>‹#›</a:t>
            </a:fld>
            <a:endParaRPr lang="en-US"/>
          </a:p>
        </p:txBody>
      </p:sp>
    </p:spTree>
    <p:extLst>
      <p:ext uri="{BB962C8B-B14F-4D97-AF65-F5344CB8AC3E}">
        <p14:creationId xmlns:p14="http://schemas.microsoft.com/office/powerpoint/2010/main" val="9711025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AF2CDC-EE95-A78F-BA99-4E641C78916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0C0B952-D3F0-3BEF-F4AF-B823EFB6DDB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106E437-473F-2B8C-DE91-11F8A59EBA24}"/>
              </a:ext>
            </a:extLst>
          </p:cNvPr>
          <p:cNvSpPr>
            <a:spLocks noGrp="1"/>
          </p:cNvSpPr>
          <p:nvPr>
            <p:ph type="dt" sz="half" idx="10"/>
          </p:nvPr>
        </p:nvSpPr>
        <p:spPr/>
        <p:txBody>
          <a:bodyPr/>
          <a:lstStyle/>
          <a:p>
            <a:fld id="{A926D2F9-1366-4512-BFB2-CB54CA8D4AD4}" type="datetimeFigureOut">
              <a:rPr lang="en-US" smtClean="0"/>
              <a:t>5/27/2022</a:t>
            </a:fld>
            <a:endParaRPr lang="en-US"/>
          </a:p>
        </p:txBody>
      </p:sp>
      <p:sp>
        <p:nvSpPr>
          <p:cNvPr id="5" name="Footer Placeholder 4">
            <a:extLst>
              <a:ext uri="{FF2B5EF4-FFF2-40B4-BE49-F238E27FC236}">
                <a16:creationId xmlns:a16="http://schemas.microsoft.com/office/drawing/2014/main" id="{1AE3A779-A4D7-4F0F-D917-FF2BA431A72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05255FB-07E2-3D4F-2276-4735A8F3A0B5}"/>
              </a:ext>
            </a:extLst>
          </p:cNvPr>
          <p:cNvSpPr>
            <a:spLocks noGrp="1"/>
          </p:cNvSpPr>
          <p:nvPr>
            <p:ph type="sldNum" sz="quarter" idx="12"/>
          </p:nvPr>
        </p:nvSpPr>
        <p:spPr/>
        <p:txBody>
          <a:bodyPr/>
          <a:lstStyle/>
          <a:p>
            <a:fld id="{4EE269D5-C62C-48EA-96C9-A8AE11E6367E}" type="slidenum">
              <a:rPr lang="en-US" smtClean="0"/>
              <a:t>‹#›</a:t>
            </a:fld>
            <a:endParaRPr lang="en-US"/>
          </a:p>
        </p:txBody>
      </p:sp>
    </p:spTree>
    <p:extLst>
      <p:ext uri="{BB962C8B-B14F-4D97-AF65-F5344CB8AC3E}">
        <p14:creationId xmlns:p14="http://schemas.microsoft.com/office/powerpoint/2010/main" val="11206176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0888547-E4AA-CF5B-34E5-4661723FBF04}"/>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DE4834C-1F7B-170B-2156-7E5C52EB573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C0E20F8-A2D5-5B0F-06D2-5FCAAF87FA70}"/>
              </a:ext>
            </a:extLst>
          </p:cNvPr>
          <p:cNvSpPr>
            <a:spLocks noGrp="1"/>
          </p:cNvSpPr>
          <p:nvPr>
            <p:ph type="dt" sz="half" idx="10"/>
          </p:nvPr>
        </p:nvSpPr>
        <p:spPr/>
        <p:txBody>
          <a:bodyPr/>
          <a:lstStyle/>
          <a:p>
            <a:fld id="{A926D2F9-1366-4512-BFB2-CB54CA8D4AD4}" type="datetimeFigureOut">
              <a:rPr lang="en-US" smtClean="0"/>
              <a:t>5/27/2022</a:t>
            </a:fld>
            <a:endParaRPr lang="en-US"/>
          </a:p>
        </p:txBody>
      </p:sp>
      <p:sp>
        <p:nvSpPr>
          <p:cNvPr id="5" name="Footer Placeholder 4">
            <a:extLst>
              <a:ext uri="{FF2B5EF4-FFF2-40B4-BE49-F238E27FC236}">
                <a16:creationId xmlns:a16="http://schemas.microsoft.com/office/drawing/2014/main" id="{A210F381-B9BA-8BAD-C0A9-6677BD05288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995D3E9-4ABB-E93C-2D80-4FB9CB047308}"/>
              </a:ext>
            </a:extLst>
          </p:cNvPr>
          <p:cNvSpPr>
            <a:spLocks noGrp="1"/>
          </p:cNvSpPr>
          <p:nvPr>
            <p:ph type="sldNum" sz="quarter" idx="12"/>
          </p:nvPr>
        </p:nvSpPr>
        <p:spPr/>
        <p:txBody>
          <a:bodyPr/>
          <a:lstStyle/>
          <a:p>
            <a:fld id="{4EE269D5-C62C-48EA-96C9-A8AE11E6367E}" type="slidenum">
              <a:rPr lang="en-US" smtClean="0"/>
              <a:t>‹#›</a:t>
            </a:fld>
            <a:endParaRPr lang="en-US"/>
          </a:p>
        </p:txBody>
      </p:sp>
    </p:spTree>
    <p:extLst>
      <p:ext uri="{BB962C8B-B14F-4D97-AF65-F5344CB8AC3E}">
        <p14:creationId xmlns:p14="http://schemas.microsoft.com/office/powerpoint/2010/main" val="15276364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5F97E6-D2A4-0914-27ED-CCA65C1ECAB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01C1373-D93E-1117-FA31-C6B170B8B8F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E3C167B-0557-9A2E-1722-9C6B0CC0ABA9}"/>
              </a:ext>
            </a:extLst>
          </p:cNvPr>
          <p:cNvSpPr>
            <a:spLocks noGrp="1"/>
          </p:cNvSpPr>
          <p:nvPr>
            <p:ph type="dt" sz="half" idx="10"/>
          </p:nvPr>
        </p:nvSpPr>
        <p:spPr/>
        <p:txBody>
          <a:bodyPr/>
          <a:lstStyle/>
          <a:p>
            <a:fld id="{A926D2F9-1366-4512-BFB2-CB54CA8D4AD4}" type="datetimeFigureOut">
              <a:rPr lang="en-US" smtClean="0"/>
              <a:t>5/27/2022</a:t>
            </a:fld>
            <a:endParaRPr lang="en-US"/>
          </a:p>
        </p:txBody>
      </p:sp>
      <p:sp>
        <p:nvSpPr>
          <p:cNvPr id="5" name="Footer Placeholder 4">
            <a:extLst>
              <a:ext uri="{FF2B5EF4-FFF2-40B4-BE49-F238E27FC236}">
                <a16:creationId xmlns:a16="http://schemas.microsoft.com/office/drawing/2014/main" id="{44DBBBFC-D46B-E05B-7BF1-8B9839FF126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4116396-8D7A-877F-F55C-91D00C02F15E}"/>
              </a:ext>
            </a:extLst>
          </p:cNvPr>
          <p:cNvSpPr>
            <a:spLocks noGrp="1"/>
          </p:cNvSpPr>
          <p:nvPr>
            <p:ph type="sldNum" sz="quarter" idx="12"/>
          </p:nvPr>
        </p:nvSpPr>
        <p:spPr/>
        <p:txBody>
          <a:bodyPr/>
          <a:lstStyle/>
          <a:p>
            <a:fld id="{4EE269D5-C62C-48EA-96C9-A8AE11E6367E}" type="slidenum">
              <a:rPr lang="en-US" smtClean="0"/>
              <a:t>‹#›</a:t>
            </a:fld>
            <a:endParaRPr lang="en-US"/>
          </a:p>
        </p:txBody>
      </p:sp>
    </p:spTree>
    <p:extLst>
      <p:ext uri="{BB962C8B-B14F-4D97-AF65-F5344CB8AC3E}">
        <p14:creationId xmlns:p14="http://schemas.microsoft.com/office/powerpoint/2010/main" val="21382566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2C9914-5D3C-CC71-3D87-47DE8B3A433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FD38BA2-D943-6AC5-E657-9BC5639EB30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70C3695-C714-7D0E-B97A-F8CD9A8CE676}"/>
              </a:ext>
            </a:extLst>
          </p:cNvPr>
          <p:cNvSpPr>
            <a:spLocks noGrp="1"/>
          </p:cNvSpPr>
          <p:nvPr>
            <p:ph type="dt" sz="half" idx="10"/>
          </p:nvPr>
        </p:nvSpPr>
        <p:spPr/>
        <p:txBody>
          <a:bodyPr/>
          <a:lstStyle/>
          <a:p>
            <a:fld id="{A926D2F9-1366-4512-BFB2-CB54CA8D4AD4}" type="datetimeFigureOut">
              <a:rPr lang="en-US" smtClean="0"/>
              <a:t>5/27/2022</a:t>
            </a:fld>
            <a:endParaRPr lang="en-US"/>
          </a:p>
        </p:txBody>
      </p:sp>
      <p:sp>
        <p:nvSpPr>
          <p:cNvPr id="5" name="Footer Placeholder 4">
            <a:extLst>
              <a:ext uri="{FF2B5EF4-FFF2-40B4-BE49-F238E27FC236}">
                <a16:creationId xmlns:a16="http://schemas.microsoft.com/office/drawing/2014/main" id="{9DB07A84-33D0-B416-DAE3-FCFF985465A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018AC24-A8DA-FB0F-27D1-44D4E4CA7586}"/>
              </a:ext>
            </a:extLst>
          </p:cNvPr>
          <p:cNvSpPr>
            <a:spLocks noGrp="1"/>
          </p:cNvSpPr>
          <p:nvPr>
            <p:ph type="sldNum" sz="quarter" idx="12"/>
          </p:nvPr>
        </p:nvSpPr>
        <p:spPr/>
        <p:txBody>
          <a:bodyPr/>
          <a:lstStyle/>
          <a:p>
            <a:fld id="{4EE269D5-C62C-48EA-96C9-A8AE11E6367E}" type="slidenum">
              <a:rPr lang="en-US" smtClean="0"/>
              <a:t>‹#›</a:t>
            </a:fld>
            <a:endParaRPr lang="en-US"/>
          </a:p>
        </p:txBody>
      </p:sp>
    </p:spTree>
    <p:extLst>
      <p:ext uri="{BB962C8B-B14F-4D97-AF65-F5344CB8AC3E}">
        <p14:creationId xmlns:p14="http://schemas.microsoft.com/office/powerpoint/2010/main" val="35561975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1E18CE-D0B5-AEB0-BF8B-3A71D1128B3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0D782EC-0646-6AA6-B9EA-2C391774997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C5EFBEA-597E-566E-EF51-92D8B06AD4B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FBDDABB-37F5-922F-00E9-3BE2A85BC731}"/>
              </a:ext>
            </a:extLst>
          </p:cNvPr>
          <p:cNvSpPr>
            <a:spLocks noGrp="1"/>
          </p:cNvSpPr>
          <p:nvPr>
            <p:ph type="dt" sz="half" idx="10"/>
          </p:nvPr>
        </p:nvSpPr>
        <p:spPr/>
        <p:txBody>
          <a:bodyPr/>
          <a:lstStyle/>
          <a:p>
            <a:fld id="{A926D2F9-1366-4512-BFB2-CB54CA8D4AD4}" type="datetimeFigureOut">
              <a:rPr lang="en-US" smtClean="0"/>
              <a:t>5/27/2022</a:t>
            </a:fld>
            <a:endParaRPr lang="en-US"/>
          </a:p>
        </p:txBody>
      </p:sp>
      <p:sp>
        <p:nvSpPr>
          <p:cNvPr id="6" name="Footer Placeholder 5">
            <a:extLst>
              <a:ext uri="{FF2B5EF4-FFF2-40B4-BE49-F238E27FC236}">
                <a16:creationId xmlns:a16="http://schemas.microsoft.com/office/drawing/2014/main" id="{A7A991B6-DE47-F422-7E24-BFF2C7A95D8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B1ACB23-D28C-C536-C801-A2DF6D2C8AD0}"/>
              </a:ext>
            </a:extLst>
          </p:cNvPr>
          <p:cNvSpPr>
            <a:spLocks noGrp="1"/>
          </p:cNvSpPr>
          <p:nvPr>
            <p:ph type="sldNum" sz="quarter" idx="12"/>
          </p:nvPr>
        </p:nvSpPr>
        <p:spPr/>
        <p:txBody>
          <a:bodyPr/>
          <a:lstStyle/>
          <a:p>
            <a:fld id="{4EE269D5-C62C-48EA-96C9-A8AE11E6367E}" type="slidenum">
              <a:rPr lang="en-US" smtClean="0"/>
              <a:t>‹#›</a:t>
            </a:fld>
            <a:endParaRPr lang="en-US"/>
          </a:p>
        </p:txBody>
      </p:sp>
    </p:spTree>
    <p:extLst>
      <p:ext uri="{BB962C8B-B14F-4D97-AF65-F5344CB8AC3E}">
        <p14:creationId xmlns:p14="http://schemas.microsoft.com/office/powerpoint/2010/main" val="21063420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7EE3D9-C736-6F64-376C-53477A975DD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8287262-6332-EB7B-A90C-F39EC3DD27F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4A78432-7A60-5682-FDFB-DA9CB35CD66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32FE837-58B9-A25E-6FA6-AEE81F0EC93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0B2C862-2707-F9F7-7C9A-C6FCA095CDC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A2E4F7D-2598-68FA-DF7B-79D5E16B59FB}"/>
              </a:ext>
            </a:extLst>
          </p:cNvPr>
          <p:cNvSpPr>
            <a:spLocks noGrp="1"/>
          </p:cNvSpPr>
          <p:nvPr>
            <p:ph type="dt" sz="half" idx="10"/>
          </p:nvPr>
        </p:nvSpPr>
        <p:spPr/>
        <p:txBody>
          <a:bodyPr/>
          <a:lstStyle/>
          <a:p>
            <a:fld id="{A926D2F9-1366-4512-BFB2-CB54CA8D4AD4}" type="datetimeFigureOut">
              <a:rPr lang="en-US" smtClean="0"/>
              <a:t>5/27/2022</a:t>
            </a:fld>
            <a:endParaRPr lang="en-US"/>
          </a:p>
        </p:txBody>
      </p:sp>
      <p:sp>
        <p:nvSpPr>
          <p:cNvPr id="8" name="Footer Placeholder 7">
            <a:extLst>
              <a:ext uri="{FF2B5EF4-FFF2-40B4-BE49-F238E27FC236}">
                <a16:creationId xmlns:a16="http://schemas.microsoft.com/office/drawing/2014/main" id="{8BAD8E7A-917B-8B16-5CDE-360CFCFFFA9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7229BBC-A6F0-3EBC-0046-E8F98482EF6C}"/>
              </a:ext>
            </a:extLst>
          </p:cNvPr>
          <p:cNvSpPr>
            <a:spLocks noGrp="1"/>
          </p:cNvSpPr>
          <p:nvPr>
            <p:ph type="sldNum" sz="quarter" idx="12"/>
          </p:nvPr>
        </p:nvSpPr>
        <p:spPr/>
        <p:txBody>
          <a:bodyPr/>
          <a:lstStyle/>
          <a:p>
            <a:fld id="{4EE269D5-C62C-48EA-96C9-A8AE11E6367E}" type="slidenum">
              <a:rPr lang="en-US" smtClean="0"/>
              <a:t>‹#›</a:t>
            </a:fld>
            <a:endParaRPr lang="en-US"/>
          </a:p>
        </p:txBody>
      </p:sp>
    </p:spTree>
    <p:extLst>
      <p:ext uri="{BB962C8B-B14F-4D97-AF65-F5344CB8AC3E}">
        <p14:creationId xmlns:p14="http://schemas.microsoft.com/office/powerpoint/2010/main" val="20968063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CCF3C4-5FF0-C06A-3E9C-66CC2EFB2D3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2939021-52A7-BB37-89B6-0AEC181FC4C0}"/>
              </a:ext>
            </a:extLst>
          </p:cNvPr>
          <p:cNvSpPr>
            <a:spLocks noGrp="1"/>
          </p:cNvSpPr>
          <p:nvPr>
            <p:ph type="dt" sz="half" idx="10"/>
          </p:nvPr>
        </p:nvSpPr>
        <p:spPr/>
        <p:txBody>
          <a:bodyPr/>
          <a:lstStyle/>
          <a:p>
            <a:fld id="{A926D2F9-1366-4512-BFB2-CB54CA8D4AD4}" type="datetimeFigureOut">
              <a:rPr lang="en-US" smtClean="0"/>
              <a:t>5/27/2022</a:t>
            </a:fld>
            <a:endParaRPr lang="en-US"/>
          </a:p>
        </p:txBody>
      </p:sp>
      <p:sp>
        <p:nvSpPr>
          <p:cNvPr id="4" name="Footer Placeholder 3">
            <a:extLst>
              <a:ext uri="{FF2B5EF4-FFF2-40B4-BE49-F238E27FC236}">
                <a16:creationId xmlns:a16="http://schemas.microsoft.com/office/drawing/2014/main" id="{704538C3-6B6E-F053-EACD-DA306482FC2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1E8CB82-BB62-AAB6-058B-584537DAA27E}"/>
              </a:ext>
            </a:extLst>
          </p:cNvPr>
          <p:cNvSpPr>
            <a:spLocks noGrp="1"/>
          </p:cNvSpPr>
          <p:nvPr>
            <p:ph type="sldNum" sz="quarter" idx="12"/>
          </p:nvPr>
        </p:nvSpPr>
        <p:spPr/>
        <p:txBody>
          <a:bodyPr/>
          <a:lstStyle/>
          <a:p>
            <a:fld id="{4EE269D5-C62C-48EA-96C9-A8AE11E6367E}" type="slidenum">
              <a:rPr lang="en-US" smtClean="0"/>
              <a:t>‹#›</a:t>
            </a:fld>
            <a:endParaRPr lang="en-US"/>
          </a:p>
        </p:txBody>
      </p:sp>
    </p:spTree>
    <p:extLst>
      <p:ext uri="{BB962C8B-B14F-4D97-AF65-F5344CB8AC3E}">
        <p14:creationId xmlns:p14="http://schemas.microsoft.com/office/powerpoint/2010/main" val="33882518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BC4BFB0-96A4-3556-97F1-0CE43D5FE938}"/>
              </a:ext>
            </a:extLst>
          </p:cNvPr>
          <p:cNvSpPr>
            <a:spLocks noGrp="1"/>
          </p:cNvSpPr>
          <p:nvPr>
            <p:ph type="dt" sz="half" idx="10"/>
          </p:nvPr>
        </p:nvSpPr>
        <p:spPr/>
        <p:txBody>
          <a:bodyPr/>
          <a:lstStyle/>
          <a:p>
            <a:fld id="{A926D2F9-1366-4512-BFB2-CB54CA8D4AD4}" type="datetimeFigureOut">
              <a:rPr lang="en-US" smtClean="0"/>
              <a:t>5/27/2022</a:t>
            </a:fld>
            <a:endParaRPr lang="en-US"/>
          </a:p>
        </p:txBody>
      </p:sp>
      <p:sp>
        <p:nvSpPr>
          <p:cNvPr id="3" name="Footer Placeholder 2">
            <a:extLst>
              <a:ext uri="{FF2B5EF4-FFF2-40B4-BE49-F238E27FC236}">
                <a16:creationId xmlns:a16="http://schemas.microsoft.com/office/drawing/2014/main" id="{221D4038-66E5-A731-0663-B7D1480D01E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68856B1-AB18-7CCC-2AA6-5C56762424E0}"/>
              </a:ext>
            </a:extLst>
          </p:cNvPr>
          <p:cNvSpPr>
            <a:spLocks noGrp="1"/>
          </p:cNvSpPr>
          <p:nvPr>
            <p:ph type="sldNum" sz="quarter" idx="12"/>
          </p:nvPr>
        </p:nvSpPr>
        <p:spPr/>
        <p:txBody>
          <a:bodyPr/>
          <a:lstStyle/>
          <a:p>
            <a:fld id="{4EE269D5-C62C-48EA-96C9-A8AE11E6367E}" type="slidenum">
              <a:rPr lang="en-US" smtClean="0"/>
              <a:t>‹#›</a:t>
            </a:fld>
            <a:endParaRPr lang="en-US"/>
          </a:p>
        </p:txBody>
      </p:sp>
    </p:spTree>
    <p:extLst>
      <p:ext uri="{BB962C8B-B14F-4D97-AF65-F5344CB8AC3E}">
        <p14:creationId xmlns:p14="http://schemas.microsoft.com/office/powerpoint/2010/main" val="36727334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6D3FDC-8BB2-960C-85D4-F4F39487FE4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62EA002-486A-5EA7-BFEB-BE41AE270FB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1839200-2897-3565-7EEC-AF56BC92C56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980FE8B-5647-90F1-0DD6-F8397431AD1B}"/>
              </a:ext>
            </a:extLst>
          </p:cNvPr>
          <p:cNvSpPr>
            <a:spLocks noGrp="1"/>
          </p:cNvSpPr>
          <p:nvPr>
            <p:ph type="dt" sz="half" idx="10"/>
          </p:nvPr>
        </p:nvSpPr>
        <p:spPr/>
        <p:txBody>
          <a:bodyPr/>
          <a:lstStyle/>
          <a:p>
            <a:fld id="{A926D2F9-1366-4512-BFB2-CB54CA8D4AD4}" type="datetimeFigureOut">
              <a:rPr lang="en-US" smtClean="0"/>
              <a:t>5/27/2022</a:t>
            </a:fld>
            <a:endParaRPr lang="en-US"/>
          </a:p>
        </p:txBody>
      </p:sp>
      <p:sp>
        <p:nvSpPr>
          <p:cNvPr id="6" name="Footer Placeholder 5">
            <a:extLst>
              <a:ext uri="{FF2B5EF4-FFF2-40B4-BE49-F238E27FC236}">
                <a16:creationId xmlns:a16="http://schemas.microsoft.com/office/drawing/2014/main" id="{E1FAB9F0-B758-9F46-72F3-BA99A38D97A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8E4B5E9-36B6-4A1D-B121-0AB5F2D34D5D}"/>
              </a:ext>
            </a:extLst>
          </p:cNvPr>
          <p:cNvSpPr>
            <a:spLocks noGrp="1"/>
          </p:cNvSpPr>
          <p:nvPr>
            <p:ph type="sldNum" sz="quarter" idx="12"/>
          </p:nvPr>
        </p:nvSpPr>
        <p:spPr/>
        <p:txBody>
          <a:bodyPr/>
          <a:lstStyle/>
          <a:p>
            <a:fld id="{4EE269D5-C62C-48EA-96C9-A8AE11E6367E}" type="slidenum">
              <a:rPr lang="en-US" smtClean="0"/>
              <a:t>‹#›</a:t>
            </a:fld>
            <a:endParaRPr lang="en-US"/>
          </a:p>
        </p:txBody>
      </p:sp>
    </p:spTree>
    <p:extLst>
      <p:ext uri="{BB962C8B-B14F-4D97-AF65-F5344CB8AC3E}">
        <p14:creationId xmlns:p14="http://schemas.microsoft.com/office/powerpoint/2010/main" val="24990349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87B36C-0A55-A118-8ACE-C38B3137C30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08B8C3F-B558-EA91-E394-20912768D5E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EF18A3C-6E60-3C27-8EEC-300FFFD4422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083E893-2ADF-BB3C-7E4E-C90EEF1D5658}"/>
              </a:ext>
            </a:extLst>
          </p:cNvPr>
          <p:cNvSpPr>
            <a:spLocks noGrp="1"/>
          </p:cNvSpPr>
          <p:nvPr>
            <p:ph type="dt" sz="half" idx="10"/>
          </p:nvPr>
        </p:nvSpPr>
        <p:spPr/>
        <p:txBody>
          <a:bodyPr/>
          <a:lstStyle/>
          <a:p>
            <a:fld id="{A926D2F9-1366-4512-BFB2-CB54CA8D4AD4}" type="datetimeFigureOut">
              <a:rPr lang="en-US" smtClean="0"/>
              <a:t>5/27/2022</a:t>
            </a:fld>
            <a:endParaRPr lang="en-US"/>
          </a:p>
        </p:txBody>
      </p:sp>
      <p:sp>
        <p:nvSpPr>
          <p:cNvPr id="6" name="Footer Placeholder 5">
            <a:extLst>
              <a:ext uri="{FF2B5EF4-FFF2-40B4-BE49-F238E27FC236}">
                <a16:creationId xmlns:a16="http://schemas.microsoft.com/office/drawing/2014/main" id="{DEAA3CCD-5038-E6C3-6712-84AD4AFD220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200F5A1-4AA5-C75A-3A0E-7ED807D45B26}"/>
              </a:ext>
            </a:extLst>
          </p:cNvPr>
          <p:cNvSpPr>
            <a:spLocks noGrp="1"/>
          </p:cNvSpPr>
          <p:nvPr>
            <p:ph type="sldNum" sz="quarter" idx="12"/>
          </p:nvPr>
        </p:nvSpPr>
        <p:spPr/>
        <p:txBody>
          <a:bodyPr/>
          <a:lstStyle/>
          <a:p>
            <a:fld id="{4EE269D5-C62C-48EA-96C9-A8AE11E6367E}" type="slidenum">
              <a:rPr lang="en-US" smtClean="0"/>
              <a:t>‹#›</a:t>
            </a:fld>
            <a:endParaRPr lang="en-US"/>
          </a:p>
        </p:txBody>
      </p:sp>
    </p:spTree>
    <p:extLst>
      <p:ext uri="{BB962C8B-B14F-4D97-AF65-F5344CB8AC3E}">
        <p14:creationId xmlns:p14="http://schemas.microsoft.com/office/powerpoint/2010/main" val="5868629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9C1AA70-2524-0179-B426-6B0FF00EEDF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5E319F4-B6C9-8428-F4AF-546B2C882F3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E759898-4D83-5913-AA71-41775422D0D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926D2F9-1366-4512-BFB2-CB54CA8D4AD4}" type="datetimeFigureOut">
              <a:rPr lang="en-US" smtClean="0"/>
              <a:t>5/27/2022</a:t>
            </a:fld>
            <a:endParaRPr lang="en-US"/>
          </a:p>
        </p:txBody>
      </p:sp>
      <p:sp>
        <p:nvSpPr>
          <p:cNvPr id="5" name="Footer Placeholder 4">
            <a:extLst>
              <a:ext uri="{FF2B5EF4-FFF2-40B4-BE49-F238E27FC236}">
                <a16:creationId xmlns:a16="http://schemas.microsoft.com/office/drawing/2014/main" id="{DC1CCEB1-25C8-F206-6B89-370E750307B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3667B01-9857-E92E-D3F2-57E11C5AF8E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EE269D5-C62C-48EA-96C9-A8AE11E6367E}" type="slidenum">
              <a:rPr lang="en-US" smtClean="0"/>
              <a:t>‹#›</a:t>
            </a:fld>
            <a:endParaRPr lang="en-US"/>
          </a:p>
        </p:txBody>
      </p:sp>
    </p:spTree>
    <p:extLst>
      <p:ext uri="{BB962C8B-B14F-4D97-AF65-F5344CB8AC3E}">
        <p14:creationId xmlns:p14="http://schemas.microsoft.com/office/powerpoint/2010/main" val="38567561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9.jpeg"/></Relationships>
</file>

<file path=ppt/slides/_rels/slide1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10.gif"/></Relationships>
</file>

<file path=ppt/slides/_rels/slide1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3.emf"/></Relationships>
</file>

<file path=ppt/slides/_rels/slide3.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5.emf"/><Relationship Id="rId4" Type="http://schemas.openxmlformats.org/officeDocument/2006/relationships/image" Target="../media/image4.emf"/></Relationships>
</file>

<file path=ppt/slides/_rels/slide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6.emf"/></Relationships>
</file>

<file path=ppt/slides/_rels/slide5.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7.emf"/></Relationships>
</file>

<file path=ppt/slides/_rels/slide6.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8.em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8D94C4C-9CF0-C5AC-0394-24E1414ED96D}"/>
              </a:ext>
            </a:extLst>
          </p:cNvPr>
          <p:cNvSpPr/>
          <p:nvPr/>
        </p:nvSpPr>
        <p:spPr>
          <a:xfrm>
            <a:off x="0" y="2756112"/>
            <a:ext cx="12192000" cy="107726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a:extLst>
              <a:ext uri="{FF2B5EF4-FFF2-40B4-BE49-F238E27FC236}">
                <a16:creationId xmlns:a16="http://schemas.microsoft.com/office/drawing/2014/main" id="{6059D8D3-06CA-6CF5-D32D-D8563A3F5D86}"/>
              </a:ext>
            </a:extLst>
          </p:cNvPr>
          <p:cNvSpPr txBox="1"/>
          <p:nvPr/>
        </p:nvSpPr>
        <p:spPr>
          <a:xfrm>
            <a:off x="2664849" y="2972977"/>
            <a:ext cx="6862302" cy="643533"/>
          </a:xfrm>
          <a:prstGeom prst="rect">
            <a:avLst/>
          </a:prstGeom>
          <a:noFill/>
        </p:spPr>
        <p:txBody>
          <a:bodyPr wrap="square" rtlCol="0">
            <a:spAutoFit/>
          </a:bodyPr>
          <a:lstStyle/>
          <a:p>
            <a:pPr algn="ctr"/>
            <a:r>
              <a:rPr lang="en-US" sz="4000" b="1" dirty="0" smtClean="0">
                <a:solidFill>
                  <a:srgbClr val="343995"/>
                </a:solidFill>
                <a:latin typeface="Poppins" panose="00000500000000000000" pitchFamily="2" charset="0"/>
                <a:cs typeface="Poppins" panose="00000500000000000000" pitchFamily="2" charset="0"/>
              </a:rPr>
              <a:t>Different Type of Hazard</a:t>
            </a:r>
            <a:endParaRPr lang="en-US" sz="4000" b="1" dirty="0">
              <a:solidFill>
                <a:srgbClr val="343995"/>
              </a:solidFill>
              <a:latin typeface="SutonnyMJ" pitchFamily="2" charset="0"/>
            </a:endParaRPr>
          </a:p>
        </p:txBody>
      </p:sp>
    </p:spTree>
    <p:extLst>
      <p:ext uri="{BB962C8B-B14F-4D97-AF65-F5344CB8AC3E}">
        <p14:creationId xmlns:p14="http://schemas.microsoft.com/office/powerpoint/2010/main" val="29551754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8D94C4C-9CF0-C5AC-0394-24E1414ED96D}"/>
              </a:ext>
            </a:extLst>
          </p:cNvPr>
          <p:cNvSpPr/>
          <p:nvPr/>
        </p:nvSpPr>
        <p:spPr>
          <a:xfrm>
            <a:off x="0" y="746449"/>
            <a:ext cx="12192000" cy="118498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a:extLst>
              <a:ext uri="{FF2B5EF4-FFF2-40B4-BE49-F238E27FC236}">
                <a16:creationId xmlns:a16="http://schemas.microsoft.com/office/drawing/2014/main" id="{6059D8D3-06CA-6CF5-D32D-D8563A3F5D86}"/>
              </a:ext>
            </a:extLst>
          </p:cNvPr>
          <p:cNvSpPr txBox="1"/>
          <p:nvPr/>
        </p:nvSpPr>
        <p:spPr>
          <a:xfrm>
            <a:off x="2879609" y="985000"/>
            <a:ext cx="6862302" cy="707886"/>
          </a:xfrm>
          <a:prstGeom prst="rect">
            <a:avLst/>
          </a:prstGeom>
          <a:noFill/>
        </p:spPr>
        <p:txBody>
          <a:bodyPr wrap="square" rtlCol="0">
            <a:spAutoFit/>
          </a:bodyPr>
          <a:lstStyle/>
          <a:p>
            <a:pPr algn="ctr"/>
            <a:r>
              <a:rPr lang="en-US" sz="4000" b="1" dirty="0" smtClean="0">
                <a:solidFill>
                  <a:srgbClr val="343995"/>
                </a:solidFill>
                <a:latin typeface="Poppins" panose="00000500000000000000" pitchFamily="2" charset="0"/>
                <a:cs typeface="Poppins" panose="00000500000000000000" pitchFamily="2" charset="0"/>
              </a:rPr>
              <a:t>Ergonomic Hazard</a:t>
            </a:r>
            <a:endParaRPr lang="en-US" sz="4000" b="1" dirty="0">
              <a:solidFill>
                <a:srgbClr val="343995"/>
              </a:solidFill>
              <a:latin typeface="SutonnyMJ" pitchFamily="2" charset="0"/>
            </a:endParaRPr>
          </a:p>
        </p:txBody>
      </p:sp>
      <p:sp>
        <p:nvSpPr>
          <p:cNvPr id="8" name="TextBox 7">
            <a:extLst>
              <a:ext uri="{FF2B5EF4-FFF2-40B4-BE49-F238E27FC236}">
                <a16:creationId xmlns:a16="http://schemas.microsoft.com/office/drawing/2014/main" id="{1E051B33-BA73-4DB5-946C-92B12BD54AB7}"/>
              </a:ext>
            </a:extLst>
          </p:cNvPr>
          <p:cNvSpPr txBox="1"/>
          <p:nvPr/>
        </p:nvSpPr>
        <p:spPr>
          <a:xfrm>
            <a:off x="1471906" y="2254780"/>
            <a:ext cx="5436894" cy="400110"/>
          </a:xfrm>
          <a:prstGeom prst="rect">
            <a:avLst/>
          </a:prstGeom>
          <a:noFill/>
        </p:spPr>
        <p:txBody>
          <a:bodyPr wrap="square" rtlCol="0">
            <a:spAutoFit/>
          </a:bodyPr>
          <a:lstStyle/>
          <a:p>
            <a:r>
              <a:rPr lang="bn-IN" sz="2000" b="1" dirty="0">
                <a:solidFill>
                  <a:schemeClr val="bg1"/>
                </a:solidFill>
                <a:latin typeface="SutonnyOMJ" panose="01010600010101010101" pitchFamily="2" charset="0"/>
                <a:cs typeface="SutonnyOMJ" panose="01010600010101010101" pitchFamily="2" charset="0"/>
              </a:rPr>
              <a:t>এরগোনোমিক হ্যাযার্ডের কারণে সৃষ্ট স্বাস্থ্য </a:t>
            </a:r>
            <a:r>
              <a:rPr lang="bn-IN" sz="2000" b="1" dirty="0" smtClean="0">
                <a:solidFill>
                  <a:schemeClr val="bg1"/>
                </a:solidFill>
                <a:latin typeface="SutonnyOMJ" panose="01010600010101010101" pitchFamily="2" charset="0"/>
                <a:cs typeface="SutonnyOMJ" panose="01010600010101010101" pitchFamily="2" charset="0"/>
              </a:rPr>
              <a:t>সমস্যা</a:t>
            </a:r>
            <a:r>
              <a:rPr lang="en-US" sz="2000" b="1" dirty="0" smtClean="0">
                <a:solidFill>
                  <a:schemeClr val="bg1"/>
                </a:solidFill>
                <a:latin typeface="SutonnyOMJ" panose="01010600010101010101" pitchFamily="2" charset="0"/>
                <a:cs typeface="SutonnyOMJ" panose="01010600010101010101" pitchFamily="2" charset="0"/>
              </a:rPr>
              <a:t> :</a:t>
            </a:r>
            <a:endParaRPr lang="en-US" sz="2000" dirty="0">
              <a:solidFill>
                <a:schemeClr val="bg1"/>
              </a:solidFill>
              <a:latin typeface="SutonnyOMJ" panose="01010600010101010101" pitchFamily="2" charset="0"/>
              <a:cs typeface="SutonnyOMJ" panose="01010600010101010101" pitchFamily="2" charset="0"/>
            </a:endParaRPr>
          </a:p>
        </p:txBody>
      </p:sp>
      <p:pic>
        <p:nvPicPr>
          <p:cNvPr id="9" name="Graphic 6">
            <a:extLst>
              <a:ext uri="{FF2B5EF4-FFF2-40B4-BE49-F238E27FC236}">
                <a16:creationId xmlns:a16="http://schemas.microsoft.com/office/drawing/2014/main" id="{44481E03-EBF9-91DC-0FB5-27323745AEDE}"/>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1181019" y="2325632"/>
            <a:ext cx="236392" cy="258407"/>
          </a:xfrm>
          <a:prstGeom prst="rect">
            <a:avLst/>
          </a:prstGeom>
        </p:spPr>
      </p:pic>
      <p:sp>
        <p:nvSpPr>
          <p:cNvPr id="2" name="TextBox 1"/>
          <p:cNvSpPr txBox="1"/>
          <p:nvPr/>
        </p:nvSpPr>
        <p:spPr>
          <a:xfrm>
            <a:off x="1739900" y="2654890"/>
            <a:ext cx="2004075" cy="1754326"/>
          </a:xfrm>
          <a:prstGeom prst="rect">
            <a:avLst/>
          </a:prstGeom>
          <a:noFill/>
        </p:spPr>
        <p:txBody>
          <a:bodyPr wrap="none" rtlCol="0">
            <a:spAutoFit/>
          </a:bodyPr>
          <a:lstStyle/>
          <a:p>
            <a:pPr marL="285750" lvl="0" indent="-285750">
              <a:buFont typeface="Arial" panose="020B0604020202020204" pitchFamily="34" charset="0"/>
              <a:buChar char="•"/>
            </a:pPr>
            <a:r>
              <a:rPr lang="bn-IN" dirty="0">
                <a:solidFill>
                  <a:schemeClr val="bg1"/>
                </a:solidFill>
                <a:latin typeface="SutonnyOMJ" panose="01010600010101010101" pitchFamily="2" charset="0"/>
                <a:cs typeface="SutonnyOMJ" panose="01010600010101010101" pitchFamily="2" charset="0"/>
              </a:rPr>
              <a:t>পেশী সম্পর্কিত সমস্যা</a:t>
            </a:r>
            <a:endParaRPr lang="en-US" dirty="0">
              <a:solidFill>
                <a:schemeClr val="bg1"/>
              </a:solidFill>
              <a:latin typeface="SutonnyOMJ" panose="01010600010101010101" pitchFamily="2" charset="0"/>
              <a:cs typeface="SutonnyOMJ" panose="01010600010101010101" pitchFamily="2" charset="0"/>
            </a:endParaRPr>
          </a:p>
          <a:p>
            <a:pPr marL="285750" lvl="0" indent="-285750">
              <a:buFont typeface="Arial" panose="020B0604020202020204" pitchFamily="34" charset="0"/>
              <a:buChar char="•"/>
            </a:pPr>
            <a:r>
              <a:rPr lang="bn-IN" dirty="0">
                <a:solidFill>
                  <a:schemeClr val="bg1"/>
                </a:solidFill>
                <a:latin typeface="SutonnyOMJ" panose="01010600010101010101" pitchFamily="2" charset="0"/>
                <a:cs typeface="SutonnyOMJ" panose="01010600010101010101" pitchFamily="2" charset="0"/>
              </a:rPr>
              <a:t>রক্তনালীর সমস্যা</a:t>
            </a:r>
            <a:endParaRPr lang="en-US" dirty="0">
              <a:solidFill>
                <a:schemeClr val="bg1"/>
              </a:solidFill>
              <a:latin typeface="SutonnyOMJ" panose="01010600010101010101" pitchFamily="2" charset="0"/>
              <a:cs typeface="SutonnyOMJ" panose="01010600010101010101" pitchFamily="2" charset="0"/>
            </a:endParaRPr>
          </a:p>
          <a:p>
            <a:pPr marL="285750" lvl="0" indent="-285750">
              <a:buFont typeface="Arial" panose="020B0604020202020204" pitchFamily="34" charset="0"/>
              <a:buChar char="•"/>
            </a:pPr>
            <a:r>
              <a:rPr lang="bn-IN" dirty="0">
                <a:solidFill>
                  <a:schemeClr val="bg1"/>
                </a:solidFill>
                <a:latin typeface="SutonnyOMJ" panose="01010600010101010101" pitchFamily="2" charset="0"/>
                <a:cs typeface="SutonnyOMJ" panose="01010600010101010101" pitchFamily="2" charset="0"/>
              </a:rPr>
              <a:t>চোখের সমস্যা</a:t>
            </a:r>
            <a:endParaRPr lang="en-US" dirty="0">
              <a:solidFill>
                <a:schemeClr val="bg1"/>
              </a:solidFill>
              <a:latin typeface="SutonnyOMJ" panose="01010600010101010101" pitchFamily="2" charset="0"/>
              <a:cs typeface="SutonnyOMJ" panose="01010600010101010101" pitchFamily="2" charset="0"/>
            </a:endParaRPr>
          </a:p>
          <a:p>
            <a:pPr marL="285750" lvl="0" indent="-285750">
              <a:buFont typeface="Arial" panose="020B0604020202020204" pitchFamily="34" charset="0"/>
              <a:buChar char="•"/>
            </a:pPr>
            <a:r>
              <a:rPr lang="bn-IN" dirty="0">
                <a:solidFill>
                  <a:schemeClr val="bg1"/>
                </a:solidFill>
                <a:latin typeface="SutonnyOMJ" panose="01010600010101010101" pitchFamily="2" charset="0"/>
                <a:cs typeface="SutonnyOMJ" panose="01010600010101010101" pitchFamily="2" charset="0"/>
              </a:rPr>
              <a:t>শ্রবণ সমস্যা</a:t>
            </a:r>
            <a:endParaRPr lang="en-US" dirty="0">
              <a:solidFill>
                <a:schemeClr val="bg1"/>
              </a:solidFill>
              <a:latin typeface="SutonnyOMJ" panose="01010600010101010101" pitchFamily="2" charset="0"/>
              <a:cs typeface="SutonnyOMJ" panose="01010600010101010101" pitchFamily="2" charset="0"/>
            </a:endParaRPr>
          </a:p>
          <a:p>
            <a:pPr marL="285750" lvl="0" indent="-285750">
              <a:buFont typeface="Arial" panose="020B0604020202020204" pitchFamily="34" charset="0"/>
              <a:buChar char="•"/>
            </a:pPr>
            <a:r>
              <a:rPr lang="bn-IN" dirty="0">
                <a:solidFill>
                  <a:schemeClr val="bg1"/>
                </a:solidFill>
                <a:latin typeface="SutonnyOMJ" panose="01010600010101010101" pitchFamily="2" charset="0"/>
                <a:cs typeface="SutonnyOMJ" panose="01010600010101010101" pitchFamily="2" charset="0"/>
              </a:rPr>
              <a:t>চর্ম সমস্যা</a:t>
            </a:r>
            <a:endParaRPr lang="en-US" dirty="0">
              <a:solidFill>
                <a:schemeClr val="bg1"/>
              </a:solidFill>
              <a:latin typeface="SutonnyOMJ" panose="01010600010101010101" pitchFamily="2" charset="0"/>
              <a:cs typeface="SutonnyOMJ" panose="01010600010101010101" pitchFamily="2" charset="0"/>
            </a:endParaRPr>
          </a:p>
          <a:p>
            <a:pPr marL="285750" lvl="0" indent="-285750">
              <a:buFont typeface="Arial" panose="020B0604020202020204" pitchFamily="34" charset="0"/>
              <a:buChar char="•"/>
            </a:pPr>
            <a:r>
              <a:rPr lang="bn-IN" dirty="0">
                <a:solidFill>
                  <a:schemeClr val="bg1"/>
                </a:solidFill>
                <a:latin typeface="SutonnyOMJ" panose="01010600010101010101" pitchFamily="2" charset="0"/>
                <a:cs typeface="SutonnyOMJ" panose="01010600010101010101" pitchFamily="2" charset="0"/>
              </a:rPr>
              <a:t>মানসিক সমস্যা</a:t>
            </a:r>
            <a:endParaRPr lang="en-US" dirty="0">
              <a:solidFill>
                <a:schemeClr val="bg1"/>
              </a:solidFill>
              <a:latin typeface="SutonnyOMJ" panose="01010600010101010101" pitchFamily="2" charset="0"/>
              <a:cs typeface="SutonnyOMJ" panose="01010600010101010101" pitchFamily="2" charset="0"/>
            </a:endParaRPr>
          </a:p>
        </p:txBody>
      </p:sp>
      <p:pic>
        <p:nvPicPr>
          <p:cNvPr id="1028" name="Picture 4" descr="Examples of Ergonomics at the Office (Problems &amp; Solutions) - Ergonomic  Trend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10760" y="2325632"/>
            <a:ext cx="3057525" cy="3214769"/>
          </a:xfrm>
          <a:prstGeom prst="rect">
            <a:avLst/>
          </a:prstGeom>
          <a:solidFill>
            <a:srgbClr val="FFFFFF">
              <a:shade val="85000"/>
            </a:srgbClr>
          </a:solidFill>
          <a:ln w="88900" cap="sq">
            <a:solidFill>
              <a:srgbClr val="343995"/>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6654742" y="5611253"/>
            <a:ext cx="2369559" cy="369332"/>
          </a:xfrm>
          <a:prstGeom prst="rect">
            <a:avLst/>
          </a:prstGeom>
          <a:noFill/>
        </p:spPr>
        <p:txBody>
          <a:bodyPr wrap="none" rtlCol="0">
            <a:spAutoFit/>
          </a:bodyPr>
          <a:lstStyle/>
          <a:p>
            <a:r>
              <a:rPr lang="en-US" dirty="0">
                <a:solidFill>
                  <a:schemeClr val="bg1"/>
                </a:solidFill>
                <a:latin typeface="Poppins" panose="00000500000000000000" pitchFamily="2" charset="0"/>
                <a:cs typeface="Poppins" panose="00000500000000000000" pitchFamily="2" charset="0"/>
              </a:rPr>
              <a:t>Ergonomic </a:t>
            </a:r>
            <a:r>
              <a:rPr lang="en-US" dirty="0" smtClean="0">
                <a:solidFill>
                  <a:schemeClr val="bg1"/>
                </a:solidFill>
                <a:latin typeface="Poppins" panose="00000500000000000000" pitchFamily="2" charset="0"/>
                <a:cs typeface="Poppins" panose="00000500000000000000" pitchFamily="2" charset="0"/>
              </a:rPr>
              <a:t>Hazard</a:t>
            </a:r>
            <a:endParaRPr lang="en-US" dirty="0">
              <a:solidFill>
                <a:schemeClr val="bg1"/>
              </a:solidFill>
              <a:latin typeface="Poppins" panose="00000500000000000000" pitchFamily="2" charset="0"/>
              <a:cs typeface="Poppins" panose="00000500000000000000" pitchFamily="2" charset="0"/>
            </a:endParaRPr>
          </a:p>
        </p:txBody>
      </p:sp>
    </p:spTree>
    <p:extLst>
      <p:ext uri="{BB962C8B-B14F-4D97-AF65-F5344CB8AC3E}">
        <p14:creationId xmlns:p14="http://schemas.microsoft.com/office/powerpoint/2010/main" val="428382601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8D94C4C-9CF0-C5AC-0394-24E1414ED96D}"/>
              </a:ext>
            </a:extLst>
          </p:cNvPr>
          <p:cNvSpPr/>
          <p:nvPr/>
        </p:nvSpPr>
        <p:spPr>
          <a:xfrm>
            <a:off x="0" y="746449"/>
            <a:ext cx="12192000" cy="118498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a:extLst>
              <a:ext uri="{FF2B5EF4-FFF2-40B4-BE49-F238E27FC236}">
                <a16:creationId xmlns:a16="http://schemas.microsoft.com/office/drawing/2014/main" id="{6059D8D3-06CA-6CF5-D32D-D8563A3F5D86}"/>
              </a:ext>
            </a:extLst>
          </p:cNvPr>
          <p:cNvSpPr txBox="1"/>
          <p:nvPr/>
        </p:nvSpPr>
        <p:spPr>
          <a:xfrm>
            <a:off x="2879609" y="985000"/>
            <a:ext cx="6862302" cy="707886"/>
          </a:xfrm>
          <a:prstGeom prst="rect">
            <a:avLst/>
          </a:prstGeom>
          <a:noFill/>
        </p:spPr>
        <p:txBody>
          <a:bodyPr wrap="square" rtlCol="0">
            <a:spAutoFit/>
          </a:bodyPr>
          <a:lstStyle/>
          <a:p>
            <a:pPr algn="ctr"/>
            <a:r>
              <a:rPr lang="en-US" sz="4000" b="1" dirty="0" smtClean="0">
                <a:solidFill>
                  <a:srgbClr val="343995"/>
                </a:solidFill>
                <a:latin typeface="Poppins" panose="00000500000000000000" pitchFamily="2" charset="0"/>
                <a:cs typeface="Poppins" panose="00000500000000000000" pitchFamily="2" charset="0"/>
              </a:rPr>
              <a:t>Psychological Hazard</a:t>
            </a:r>
            <a:endParaRPr lang="en-US" sz="4000" b="1" dirty="0">
              <a:solidFill>
                <a:srgbClr val="343995"/>
              </a:solidFill>
              <a:latin typeface="SutonnyMJ" pitchFamily="2" charset="0"/>
            </a:endParaRPr>
          </a:p>
        </p:txBody>
      </p:sp>
      <p:sp>
        <p:nvSpPr>
          <p:cNvPr id="8" name="TextBox 7">
            <a:extLst>
              <a:ext uri="{FF2B5EF4-FFF2-40B4-BE49-F238E27FC236}">
                <a16:creationId xmlns:a16="http://schemas.microsoft.com/office/drawing/2014/main" id="{1E051B33-BA73-4DB5-946C-92B12BD54AB7}"/>
              </a:ext>
            </a:extLst>
          </p:cNvPr>
          <p:cNvSpPr txBox="1"/>
          <p:nvPr/>
        </p:nvSpPr>
        <p:spPr>
          <a:xfrm>
            <a:off x="1471906" y="2254780"/>
            <a:ext cx="9665994" cy="1015663"/>
          </a:xfrm>
          <a:prstGeom prst="rect">
            <a:avLst/>
          </a:prstGeom>
          <a:noFill/>
        </p:spPr>
        <p:txBody>
          <a:bodyPr wrap="square" rtlCol="0">
            <a:spAutoFit/>
          </a:bodyPr>
          <a:lstStyle/>
          <a:p>
            <a:pPr lvl="0"/>
            <a:r>
              <a:rPr lang="bn-IN" sz="2000" dirty="0">
                <a:solidFill>
                  <a:schemeClr val="bg1"/>
                </a:solidFill>
                <a:latin typeface="SutonnyOMJ" panose="01010600010101010101" pitchFamily="2" charset="0"/>
                <a:cs typeface="SutonnyOMJ" panose="01010600010101010101" pitchFamily="2" charset="0"/>
              </a:rPr>
              <a:t>কর্মক্ষেত্রে কাজের পরিস্থিতি অথবা ওয়ার্কিং রিলেশনের বিভিন্ন ফ্যাক্টরের কারণে কর্মীদের মধ্যে যে ধরণের মানসিক চাপ সৃষ্টি হয় সেগুলো হল সাইকোলজিক্যাল হ্যাযার্ড</a:t>
            </a:r>
            <a:r>
              <a:rPr lang="hi-IN" sz="2000" dirty="0">
                <a:solidFill>
                  <a:schemeClr val="bg1"/>
                </a:solidFill>
                <a:latin typeface="SutonnyOMJ" panose="01010600010101010101" pitchFamily="2" charset="0"/>
              </a:rPr>
              <a:t>। </a:t>
            </a:r>
            <a:r>
              <a:rPr lang="bn-IN" sz="2000" dirty="0">
                <a:solidFill>
                  <a:schemeClr val="bg1"/>
                </a:solidFill>
                <a:latin typeface="SutonnyOMJ" panose="01010600010101010101" pitchFamily="2" charset="0"/>
                <a:cs typeface="SutonnyOMJ" panose="01010600010101010101" pitchFamily="2" charset="0"/>
              </a:rPr>
              <a:t>উদাহরণস্বরূপ, মানসিক চাপের কারণে সৃষ্ট হ্যাযার্ড, কাজের একঘেয়েমিতা, অবসাদ, ক্লান্তি এবং তিক্ততা।</a:t>
            </a:r>
            <a:endParaRPr lang="en-US" sz="2000" dirty="0">
              <a:solidFill>
                <a:schemeClr val="bg1"/>
              </a:solidFill>
              <a:latin typeface="SutonnyOMJ" panose="01010600010101010101" pitchFamily="2" charset="0"/>
              <a:cs typeface="SutonnyOMJ" panose="01010600010101010101" pitchFamily="2" charset="0"/>
            </a:endParaRPr>
          </a:p>
        </p:txBody>
      </p:sp>
      <p:pic>
        <p:nvPicPr>
          <p:cNvPr id="9" name="Graphic 6">
            <a:extLst>
              <a:ext uri="{FF2B5EF4-FFF2-40B4-BE49-F238E27FC236}">
                <a16:creationId xmlns:a16="http://schemas.microsoft.com/office/drawing/2014/main" id="{44481E03-EBF9-91DC-0FB5-27323745AEDE}"/>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1016000" y="2254780"/>
            <a:ext cx="401411" cy="438794"/>
          </a:xfrm>
          <a:prstGeom prst="rect">
            <a:avLst/>
          </a:prstGeom>
        </p:spPr>
      </p:pic>
      <p:pic>
        <p:nvPicPr>
          <p:cNvPr id="2050" name="Picture 2" descr="THE PSYCHOSOCIAL RISKS OF OCCUPATIONAL STRESS - Welly"/>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29580" y="3389469"/>
            <a:ext cx="4132839" cy="2625569"/>
          </a:xfrm>
          <a:prstGeom prst="rect">
            <a:avLst/>
          </a:prstGeom>
          <a:solidFill>
            <a:srgbClr val="FFFFFF">
              <a:shade val="85000"/>
            </a:srgbClr>
          </a:solidFill>
          <a:ln w="88900" cap="sq">
            <a:solidFill>
              <a:schemeClr val="bg1"/>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4778170" y="6134064"/>
            <a:ext cx="2635658" cy="369332"/>
          </a:xfrm>
          <a:prstGeom prst="rect">
            <a:avLst/>
          </a:prstGeom>
          <a:noFill/>
        </p:spPr>
        <p:txBody>
          <a:bodyPr wrap="none" rtlCol="0">
            <a:spAutoFit/>
          </a:bodyPr>
          <a:lstStyle/>
          <a:p>
            <a:r>
              <a:rPr lang="en-US" dirty="0">
                <a:solidFill>
                  <a:schemeClr val="bg1"/>
                </a:solidFill>
                <a:latin typeface="Poppins" panose="00000500000000000000" pitchFamily="2" charset="0"/>
                <a:cs typeface="Poppins" panose="00000500000000000000" pitchFamily="2" charset="0"/>
              </a:rPr>
              <a:t>P</a:t>
            </a:r>
            <a:r>
              <a:rPr lang="en-US" dirty="0" smtClean="0">
                <a:solidFill>
                  <a:schemeClr val="bg1"/>
                </a:solidFill>
                <a:latin typeface="Poppins" panose="00000500000000000000" pitchFamily="2" charset="0"/>
                <a:cs typeface="Poppins" panose="00000500000000000000" pitchFamily="2" charset="0"/>
              </a:rPr>
              <a:t>sychological </a:t>
            </a:r>
            <a:r>
              <a:rPr lang="en-US" dirty="0">
                <a:solidFill>
                  <a:schemeClr val="bg1"/>
                </a:solidFill>
                <a:latin typeface="Poppins" panose="00000500000000000000" pitchFamily="2" charset="0"/>
                <a:cs typeface="Poppins" panose="00000500000000000000" pitchFamily="2" charset="0"/>
              </a:rPr>
              <a:t>hazard</a:t>
            </a:r>
          </a:p>
        </p:txBody>
      </p:sp>
    </p:spTree>
    <p:extLst>
      <p:ext uri="{BB962C8B-B14F-4D97-AF65-F5344CB8AC3E}">
        <p14:creationId xmlns:p14="http://schemas.microsoft.com/office/powerpoint/2010/main" val="76131388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8D94C4C-9CF0-C5AC-0394-24E1414ED96D}"/>
              </a:ext>
            </a:extLst>
          </p:cNvPr>
          <p:cNvSpPr/>
          <p:nvPr/>
        </p:nvSpPr>
        <p:spPr>
          <a:xfrm>
            <a:off x="0" y="746449"/>
            <a:ext cx="12192000" cy="118498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a:extLst>
              <a:ext uri="{FF2B5EF4-FFF2-40B4-BE49-F238E27FC236}">
                <a16:creationId xmlns:a16="http://schemas.microsoft.com/office/drawing/2014/main" id="{6059D8D3-06CA-6CF5-D32D-D8563A3F5D86}"/>
              </a:ext>
            </a:extLst>
          </p:cNvPr>
          <p:cNvSpPr txBox="1"/>
          <p:nvPr/>
        </p:nvSpPr>
        <p:spPr>
          <a:xfrm>
            <a:off x="2879609" y="985000"/>
            <a:ext cx="6862302" cy="707886"/>
          </a:xfrm>
          <a:prstGeom prst="rect">
            <a:avLst/>
          </a:prstGeom>
          <a:noFill/>
        </p:spPr>
        <p:txBody>
          <a:bodyPr wrap="square" rtlCol="0">
            <a:spAutoFit/>
          </a:bodyPr>
          <a:lstStyle/>
          <a:p>
            <a:pPr algn="ctr"/>
            <a:r>
              <a:rPr lang="en-US" sz="4000" b="1" dirty="0" smtClean="0">
                <a:solidFill>
                  <a:srgbClr val="343995"/>
                </a:solidFill>
                <a:latin typeface="Poppins" panose="00000500000000000000" pitchFamily="2" charset="0"/>
                <a:cs typeface="Poppins" panose="00000500000000000000" pitchFamily="2" charset="0"/>
              </a:rPr>
              <a:t>Biological Hazard</a:t>
            </a:r>
            <a:endParaRPr lang="en-US" sz="4000" b="1" dirty="0">
              <a:solidFill>
                <a:srgbClr val="343995"/>
              </a:solidFill>
              <a:latin typeface="SutonnyMJ" pitchFamily="2" charset="0"/>
            </a:endParaRPr>
          </a:p>
        </p:txBody>
      </p:sp>
      <p:sp>
        <p:nvSpPr>
          <p:cNvPr id="8" name="TextBox 7">
            <a:extLst>
              <a:ext uri="{FF2B5EF4-FFF2-40B4-BE49-F238E27FC236}">
                <a16:creationId xmlns:a16="http://schemas.microsoft.com/office/drawing/2014/main" id="{1E051B33-BA73-4DB5-946C-92B12BD54AB7}"/>
              </a:ext>
            </a:extLst>
          </p:cNvPr>
          <p:cNvSpPr txBox="1"/>
          <p:nvPr/>
        </p:nvSpPr>
        <p:spPr>
          <a:xfrm>
            <a:off x="1471906" y="2254780"/>
            <a:ext cx="9665994" cy="1015663"/>
          </a:xfrm>
          <a:prstGeom prst="rect">
            <a:avLst/>
          </a:prstGeom>
          <a:noFill/>
        </p:spPr>
        <p:txBody>
          <a:bodyPr wrap="square" rtlCol="0">
            <a:spAutoFit/>
          </a:bodyPr>
          <a:lstStyle/>
          <a:p>
            <a:r>
              <a:rPr lang="bn-IN" sz="2000" dirty="0">
                <a:solidFill>
                  <a:schemeClr val="bg1"/>
                </a:solidFill>
                <a:latin typeface="SutonnyOMJ" panose="01010600010101010101" pitchFamily="2" charset="0"/>
                <a:cs typeface="SutonnyOMJ" panose="01010600010101010101" pitchFamily="2" charset="0"/>
              </a:rPr>
              <a:t>বায়োলজিক্যাল হ্যাযার্ড সাধারণত লিভিং অর্গানিজম তথা জীবদেহ যেমন, পোকামাকড়, ছত্রাক, ভাইরাস এবং ব্যাকটেরিয়ার সংক্রমণের ফলে ঘটে। কারণ হিসেবে হাউজকিপিং কার্যপ্রণালী এবং স্যানিটেশনের ঘাটতি, যেমন, পানযোগ্য পানির সংরক্ষণ, শিল্প কারখানার বর্জ্য অপসারণ, ফুড হ্যান্ডেলিং এবং ব্যক্তিগত পরিচ্ছন্নতাকে চিহ্নিত করা যায়। </a:t>
            </a:r>
            <a:endParaRPr lang="en-US" sz="2000" dirty="0">
              <a:solidFill>
                <a:schemeClr val="bg1"/>
              </a:solidFill>
              <a:latin typeface="SutonnyOMJ" panose="01010600010101010101" pitchFamily="2" charset="0"/>
              <a:cs typeface="SutonnyOMJ" panose="01010600010101010101" pitchFamily="2" charset="0"/>
            </a:endParaRPr>
          </a:p>
        </p:txBody>
      </p:sp>
      <p:pic>
        <p:nvPicPr>
          <p:cNvPr id="9" name="Graphic 6">
            <a:extLst>
              <a:ext uri="{FF2B5EF4-FFF2-40B4-BE49-F238E27FC236}">
                <a16:creationId xmlns:a16="http://schemas.microsoft.com/office/drawing/2014/main" id="{44481E03-EBF9-91DC-0FB5-27323745AEDE}"/>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1016000" y="2254780"/>
            <a:ext cx="401411" cy="438794"/>
          </a:xfrm>
          <a:prstGeom prst="rect">
            <a:avLst/>
          </a:prstGeom>
        </p:spPr>
      </p:pic>
      <p:sp>
        <p:nvSpPr>
          <p:cNvPr id="2" name="TextBox 1"/>
          <p:cNvSpPr txBox="1"/>
          <p:nvPr/>
        </p:nvSpPr>
        <p:spPr>
          <a:xfrm>
            <a:off x="1854200" y="3467100"/>
            <a:ext cx="8991600" cy="1754326"/>
          </a:xfrm>
          <a:prstGeom prst="rect">
            <a:avLst/>
          </a:prstGeom>
          <a:noFill/>
        </p:spPr>
        <p:txBody>
          <a:bodyPr wrap="square" rtlCol="0">
            <a:spAutoFit/>
          </a:bodyPr>
          <a:lstStyle/>
          <a:p>
            <a:pPr marL="285750" lvl="0" indent="-285750">
              <a:buFont typeface="Arial" panose="020B0604020202020204" pitchFamily="34" charset="0"/>
              <a:buChar char="•"/>
            </a:pPr>
            <a:r>
              <a:rPr lang="bn-IN" b="1" dirty="0">
                <a:solidFill>
                  <a:schemeClr val="bg1"/>
                </a:solidFill>
                <a:latin typeface="SutonnyOMJ" panose="01010600010101010101" pitchFamily="2" charset="0"/>
                <a:cs typeface="SutonnyOMJ" panose="01010600010101010101" pitchFamily="2" charset="0"/>
              </a:rPr>
              <a:t>ব্যকটেরিয়া</a:t>
            </a:r>
            <a:r>
              <a:rPr lang="bn-IN" dirty="0">
                <a:solidFill>
                  <a:schemeClr val="bg1"/>
                </a:solidFill>
                <a:latin typeface="SutonnyOMJ" panose="01010600010101010101" pitchFamily="2" charset="0"/>
                <a:cs typeface="SutonnyOMJ" panose="01010600010101010101" pitchFamily="2" charset="0"/>
              </a:rPr>
              <a:t> হল এককোষী প্রাণী। এটা মানব শরীরে ক্ষতি সাধন করতে পারে আবার নাও পারে।</a:t>
            </a:r>
            <a:endParaRPr lang="en-US" dirty="0">
              <a:solidFill>
                <a:schemeClr val="bg1"/>
              </a:solidFill>
              <a:latin typeface="SutonnyOMJ" panose="01010600010101010101" pitchFamily="2" charset="0"/>
              <a:cs typeface="SutonnyOMJ" panose="01010600010101010101" pitchFamily="2" charset="0"/>
            </a:endParaRPr>
          </a:p>
          <a:p>
            <a:pPr marL="285750" lvl="0" indent="-285750">
              <a:buFont typeface="Arial" panose="020B0604020202020204" pitchFamily="34" charset="0"/>
              <a:buChar char="•"/>
            </a:pPr>
            <a:r>
              <a:rPr lang="bn-IN" b="1" dirty="0">
                <a:solidFill>
                  <a:schemeClr val="bg1"/>
                </a:solidFill>
                <a:latin typeface="SutonnyOMJ" panose="01010600010101010101" pitchFamily="2" charset="0"/>
                <a:cs typeface="SutonnyOMJ" panose="01010600010101010101" pitchFamily="2" charset="0"/>
              </a:rPr>
              <a:t>ভাইরাস</a:t>
            </a:r>
            <a:r>
              <a:rPr lang="bn-IN" dirty="0">
                <a:solidFill>
                  <a:schemeClr val="bg1"/>
                </a:solidFill>
                <a:latin typeface="SutonnyOMJ" panose="01010600010101010101" pitchFamily="2" charset="0"/>
                <a:cs typeface="SutonnyOMJ" panose="01010600010101010101" pitchFamily="2" charset="0"/>
              </a:rPr>
              <a:t> হল পরজীবী যা তার প্রজনন ও বেড়ে উঠার জন্য হোস্ট সেলের উপর নির্ভরশীল থাকে।</a:t>
            </a:r>
            <a:endParaRPr lang="en-US" dirty="0">
              <a:solidFill>
                <a:schemeClr val="bg1"/>
              </a:solidFill>
              <a:latin typeface="SutonnyOMJ" panose="01010600010101010101" pitchFamily="2" charset="0"/>
              <a:cs typeface="SutonnyOMJ" panose="01010600010101010101" pitchFamily="2" charset="0"/>
            </a:endParaRPr>
          </a:p>
          <a:p>
            <a:pPr marL="285750" lvl="0" indent="-285750">
              <a:buFont typeface="Arial" panose="020B0604020202020204" pitchFamily="34" charset="0"/>
              <a:buChar char="•"/>
            </a:pPr>
            <a:r>
              <a:rPr lang="bn-IN" b="1" dirty="0">
                <a:solidFill>
                  <a:schemeClr val="bg1"/>
                </a:solidFill>
                <a:latin typeface="SutonnyOMJ" panose="01010600010101010101" pitchFamily="2" charset="0"/>
                <a:cs typeface="SutonnyOMJ" panose="01010600010101010101" pitchFamily="2" charset="0"/>
              </a:rPr>
              <a:t>ছত্রাক</a:t>
            </a:r>
            <a:r>
              <a:rPr lang="bn-IN" dirty="0">
                <a:solidFill>
                  <a:schemeClr val="bg1"/>
                </a:solidFill>
                <a:latin typeface="SutonnyOMJ" panose="01010600010101010101" pitchFamily="2" charset="0"/>
                <a:cs typeface="SutonnyOMJ" panose="01010600010101010101" pitchFamily="2" charset="0"/>
              </a:rPr>
              <a:t> হল জীবিত কিংবা মৃত বৃক্ষ অথবা প্রাণীর শরীরে জন্ম নেয়া পরজীবী। ছত্রাকের আকৃতি ছোটও হতে পারে, আবার বড়ও হতে পারে।</a:t>
            </a:r>
            <a:endParaRPr lang="en-US" dirty="0">
              <a:solidFill>
                <a:schemeClr val="bg1"/>
              </a:solidFill>
              <a:latin typeface="SutonnyOMJ" panose="01010600010101010101" pitchFamily="2" charset="0"/>
              <a:cs typeface="SutonnyOMJ" panose="01010600010101010101" pitchFamily="2" charset="0"/>
            </a:endParaRPr>
          </a:p>
          <a:p>
            <a:pPr marL="285750" lvl="0" indent="-285750">
              <a:buFont typeface="Arial" panose="020B0604020202020204" pitchFamily="34" charset="0"/>
              <a:buChar char="•"/>
            </a:pPr>
            <a:r>
              <a:rPr lang="bn-IN" b="1" dirty="0">
                <a:solidFill>
                  <a:schemeClr val="bg1"/>
                </a:solidFill>
                <a:latin typeface="SutonnyOMJ" panose="01010600010101010101" pitchFamily="2" charset="0"/>
                <a:cs typeface="SutonnyOMJ" panose="01010600010101010101" pitchFamily="2" charset="0"/>
              </a:rPr>
              <a:t>রিকেটশিয়া</a:t>
            </a:r>
            <a:r>
              <a:rPr lang="bn-IN" dirty="0">
                <a:solidFill>
                  <a:schemeClr val="bg1"/>
                </a:solidFill>
                <a:latin typeface="SutonnyOMJ" panose="01010600010101010101" pitchFamily="2" charset="0"/>
                <a:cs typeface="SutonnyOMJ" panose="01010600010101010101" pitchFamily="2" charset="0"/>
              </a:rPr>
              <a:t> হল রড আকৃতির পরজীবী ক্ষুদ্রজীব যা আকারে ব্যাকটেরিয়ার থেকেও ছোট। ক্ষুদ্রজীব মাছি, পোকা এবং উকুনের মাধ্যমে ছড়ায়</a:t>
            </a:r>
            <a:r>
              <a:rPr lang="bn-IN" dirty="0" smtClean="0">
                <a:solidFill>
                  <a:schemeClr val="bg1"/>
                </a:solidFill>
                <a:latin typeface="SutonnyOMJ" panose="01010600010101010101" pitchFamily="2" charset="0"/>
                <a:cs typeface="SutonnyOMJ" panose="01010600010101010101" pitchFamily="2" charset="0"/>
              </a:rPr>
              <a:t>।</a:t>
            </a:r>
            <a:endParaRPr lang="en-US" dirty="0">
              <a:solidFill>
                <a:schemeClr val="bg1"/>
              </a:solidFill>
              <a:latin typeface="SutonnyOMJ" panose="01010600010101010101" pitchFamily="2" charset="0"/>
              <a:cs typeface="SutonnyOMJ" panose="01010600010101010101" pitchFamily="2" charset="0"/>
            </a:endParaRPr>
          </a:p>
        </p:txBody>
      </p:sp>
    </p:spTree>
    <p:extLst>
      <p:ext uri="{BB962C8B-B14F-4D97-AF65-F5344CB8AC3E}">
        <p14:creationId xmlns:p14="http://schemas.microsoft.com/office/powerpoint/2010/main" val="84176114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8D94C4C-9CF0-C5AC-0394-24E1414ED96D}"/>
              </a:ext>
            </a:extLst>
          </p:cNvPr>
          <p:cNvSpPr/>
          <p:nvPr/>
        </p:nvSpPr>
        <p:spPr>
          <a:xfrm>
            <a:off x="0" y="746449"/>
            <a:ext cx="12192000" cy="118498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a:extLst>
              <a:ext uri="{FF2B5EF4-FFF2-40B4-BE49-F238E27FC236}">
                <a16:creationId xmlns:a16="http://schemas.microsoft.com/office/drawing/2014/main" id="{6059D8D3-06CA-6CF5-D32D-D8563A3F5D86}"/>
              </a:ext>
            </a:extLst>
          </p:cNvPr>
          <p:cNvSpPr txBox="1"/>
          <p:nvPr/>
        </p:nvSpPr>
        <p:spPr>
          <a:xfrm>
            <a:off x="2879609" y="985000"/>
            <a:ext cx="6862302" cy="707886"/>
          </a:xfrm>
          <a:prstGeom prst="rect">
            <a:avLst/>
          </a:prstGeom>
          <a:noFill/>
        </p:spPr>
        <p:txBody>
          <a:bodyPr wrap="square" rtlCol="0">
            <a:spAutoFit/>
          </a:bodyPr>
          <a:lstStyle/>
          <a:p>
            <a:pPr algn="ctr"/>
            <a:r>
              <a:rPr lang="en-US" sz="4000" b="1" dirty="0" smtClean="0">
                <a:solidFill>
                  <a:srgbClr val="343995"/>
                </a:solidFill>
                <a:latin typeface="Poppins" panose="00000500000000000000" pitchFamily="2" charset="0"/>
                <a:cs typeface="Poppins" panose="00000500000000000000" pitchFamily="2" charset="0"/>
              </a:rPr>
              <a:t>Biological Hazard</a:t>
            </a:r>
            <a:endParaRPr lang="en-US" sz="4000" b="1" dirty="0">
              <a:solidFill>
                <a:srgbClr val="343995"/>
              </a:solidFill>
              <a:latin typeface="SutonnyMJ" pitchFamily="2" charset="0"/>
            </a:endParaRPr>
          </a:p>
        </p:txBody>
      </p:sp>
      <p:sp>
        <p:nvSpPr>
          <p:cNvPr id="8" name="TextBox 7">
            <a:extLst>
              <a:ext uri="{FF2B5EF4-FFF2-40B4-BE49-F238E27FC236}">
                <a16:creationId xmlns:a16="http://schemas.microsoft.com/office/drawing/2014/main" id="{1E051B33-BA73-4DB5-946C-92B12BD54AB7}"/>
              </a:ext>
            </a:extLst>
          </p:cNvPr>
          <p:cNvSpPr txBox="1"/>
          <p:nvPr/>
        </p:nvSpPr>
        <p:spPr>
          <a:xfrm>
            <a:off x="1344906" y="2229380"/>
            <a:ext cx="4458994" cy="400110"/>
          </a:xfrm>
          <a:prstGeom prst="rect">
            <a:avLst/>
          </a:prstGeom>
          <a:noFill/>
        </p:spPr>
        <p:txBody>
          <a:bodyPr wrap="square" rtlCol="0">
            <a:spAutoFit/>
          </a:bodyPr>
          <a:lstStyle/>
          <a:p>
            <a:r>
              <a:rPr lang="bn-IN" sz="2000" b="1" dirty="0">
                <a:solidFill>
                  <a:schemeClr val="bg1"/>
                </a:solidFill>
                <a:latin typeface="SutonnyOMJ" panose="01010600010101010101" pitchFamily="2" charset="0"/>
                <a:cs typeface="SutonnyOMJ" panose="01010600010101010101" pitchFamily="2" charset="0"/>
              </a:rPr>
              <a:t>বায়োলজিক্যাল হ্যাযার্ড থেকে সৃষ্ট স্বাস্থ্য </a:t>
            </a:r>
            <a:r>
              <a:rPr lang="bn-IN" sz="2000" b="1" dirty="0" smtClean="0">
                <a:solidFill>
                  <a:schemeClr val="bg1"/>
                </a:solidFill>
                <a:latin typeface="SutonnyOMJ" panose="01010600010101010101" pitchFamily="2" charset="0"/>
                <a:cs typeface="SutonnyOMJ" panose="01010600010101010101" pitchFamily="2" charset="0"/>
              </a:rPr>
              <a:t>সমস্যাসমূহ</a:t>
            </a:r>
            <a:r>
              <a:rPr lang="en-US" sz="2000" b="1" dirty="0" smtClean="0">
                <a:solidFill>
                  <a:schemeClr val="bg1"/>
                </a:solidFill>
                <a:latin typeface="SutonnyOMJ" panose="01010600010101010101" pitchFamily="2" charset="0"/>
                <a:cs typeface="SutonnyOMJ" panose="01010600010101010101" pitchFamily="2" charset="0"/>
              </a:rPr>
              <a:t> :</a:t>
            </a:r>
            <a:endParaRPr lang="en-US" sz="2000" dirty="0">
              <a:solidFill>
                <a:schemeClr val="bg1"/>
              </a:solidFill>
              <a:latin typeface="SutonnyOMJ" panose="01010600010101010101" pitchFamily="2" charset="0"/>
              <a:cs typeface="SutonnyOMJ" panose="01010600010101010101" pitchFamily="2" charset="0"/>
            </a:endParaRPr>
          </a:p>
        </p:txBody>
      </p:sp>
      <p:pic>
        <p:nvPicPr>
          <p:cNvPr id="9" name="Graphic 6">
            <a:extLst>
              <a:ext uri="{FF2B5EF4-FFF2-40B4-BE49-F238E27FC236}">
                <a16:creationId xmlns:a16="http://schemas.microsoft.com/office/drawing/2014/main" id="{44481E03-EBF9-91DC-0FB5-27323745AEDE}"/>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1016000" y="2254780"/>
            <a:ext cx="295775" cy="323320"/>
          </a:xfrm>
          <a:prstGeom prst="rect">
            <a:avLst/>
          </a:prstGeom>
        </p:spPr>
      </p:pic>
      <p:sp>
        <p:nvSpPr>
          <p:cNvPr id="2" name="TextBox 1"/>
          <p:cNvSpPr txBox="1"/>
          <p:nvPr/>
        </p:nvSpPr>
        <p:spPr>
          <a:xfrm>
            <a:off x="1600200" y="2654890"/>
            <a:ext cx="2146300" cy="1200329"/>
          </a:xfrm>
          <a:prstGeom prst="rect">
            <a:avLst/>
          </a:prstGeom>
          <a:noFill/>
        </p:spPr>
        <p:txBody>
          <a:bodyPr wrap="square" rtlCol="0">
            <a:spAutoFit/>
          </a:bodyPr>
          <a:lstStyle/>
          <a:p>
            <a:pPr marL="285750" lvl="0" indent="-285750">
              <a:buFont typeface="Arial" panose="020B0604020202020204" pitchFamily="34" charset="0"/>
              <a:buChar char="•"/>
            </a:pPr>
            <a:r>
              <a:rPr lang="bn-IN" dirty="0">
                <a:solidFill>
                  <a:schemeClr val="bg1"/>
                </a:solidFill>
                <a:latin typeface="SutonnyOMJ" panose="01010600010101010101" pitchFamily="2" charset="0"/>
                <a:cs typeface="SutonnyOMJ" panose="01010600010101010101" pitchFamily="2" charset="0"/>
              </a:rPr>
              <a:t>যক্ষ্মা</a:t>
            </a:r>
            <a:endParaRPr lang="en-US" dirty="0">
              <a:solidFill>
                <a:schemeClr val="bg1"/>
              </a:solidFill>
              <a:latin typeface="SutonnyOMJ" panose="01010600010101010101" pitchFamily="2" charset="0"/>
              <a:cs typeface="SutonnyOMJ" panose="01010600010101010101" pitchFamily="2" charset="0"/>
            </a:endParaRPr>
          </a:p>
          <a:p>
            <a:pPr marL="285750" lvl="0" indent="-285750">
              <a:buFont typeface="Arial" panose="020B0604020202020204" pitchFamily="34" charset="0"/>
              <a:buChar char="•"/>
            </a:pPr>
            <a:r>
              <a:rPr lang="bn-IN" dirty="0">
                <a:solidFill>
                  <a:schemeClr val="bg1"/>
                </a:solidFill>
                <a:latin typeface="SutonnyOMJ" panose="01010600010101010101" pitchFamily="2" charset="0"/>
                <a:cs typeface="SutonnyOMJ" panose="01010600010101010101" pitchFamily="2" charset="0"/>
              </a:rPr>
              <a:t>টিটেনাস</a:t>
            </a:r>
            <a:endParaRPr lang="en-US" dirty="0">
              <a:solidFill>
                <a:schemeClr val="bg1"/>
              </a:solidFill>
              <a:latin typeface="SutonnyOMJ" panose="01010600010101010101" pitchFamily="2" charset="0"/>
              <a:cs typeface="SutonnyOMJ" panose="01010600010101010101" pitchFamily="2" charset="0"/>
            </a:endParaRPr>
          </a:p>
          <a:p>
            <a:pPr marL="285750" lvl="0" indent="-285750">
              <a:buFont typeface="Arial" panose="020B0604020202020204" pitchFamily="34" charset="0"/>
              <a:buChar char="•"/>
            </a:pPr>
            <a:r>
              <a:rPr lang="bn-IN" dirty="0">
                <a:solidFill>
                  <a:schemeClr val="bg1"/>
                </a:solidFill>
                <a:latin typeface="SutonnyOMJ" panose="01010600010101010101" pitchFamily="2" charset="0"/>
                <a:cs typeface="SutonnyOMJ" panose="01010600010101010101" pitchFamily="2" charset="0"/>
              </a:rPr>
              <a:t>ভাইরাল হেপাটাইটিস</a:t>
            </a:r>
            <a:endParaRPr lang="en-US" dirty="0">
              <a:solidFill>
                <a:schemeClr val="bg1"/>
              </a:solidFill>
              <a:latin typeface="SutonnyOMJ" panose="01010600010101010101" pitchFamily="2" charset="0"/>
              <a:cs typeface="SutonnyOMJ" panose="01010600010101010101" pitchFamily="2" charset="0"/>
            </a:endParaRPr>
          </a:p>
          <a:p>
            <a:pPr marL="285750" lvl="0" indent="-285750">
              <a:buFont typeface="Arial" panose="020B0604020202020204" pitchFamily="34" charset="0"/>
              <a:buChar char="•"/>
            </a:pPr>
            <a:r>
              <a:rPr lang="bn-IN" dirty="0">
                <a:solidFill>
                  <a:schemeClr val="bg1"/>
                </a:solidFill>
                <a:latin typeface="SutonnyOMJ" panose="01010600010101010101" pitchFamily="2" charset="0"/>
                <a:cs typeface="SutonnyOMJ" panose="01010600010101010101" pitchFamily="2" charset="0"/>
              </a:rPr>
              <a:t>এইচআইভি / এইডস</a:t>
            </a:r>
            <a:endParaRPr lang="en-US" dirty="0">
              <a:solidFill>
                <a:schemeClr val="bg1"/>
              </a:solidFill>
              <a:latin typeface="SutonnyOMJ" panose="01010600010101010101" pitchFamily="2" charset="0"/>
              <a:cs typeface="SutonnyOMJ" panose="01010600010101010101" pitchFamily="2" charset="0"/>
            </a:endParaRPr>
          </a:p>
        </p:txBody>
      </p:sp>
      <p:sp>
        <p:nvSpPr>
          <p:cNvPr id="7" name="TextBox 6">
            <a:extLst>
              <a:ext uri="{FF2B5EF4-FFF2-40B4-BE49-F238E27FC236}">
                <a16:creationId xmlns:a16="http://schemas.microsoft.com/office/drawing/2014/main" id="{1E051B33-BA73-4DB5-946C-92B12BD54AB7}"/>
              </a:ext>
            </a:extLst>
          </p:cNvPr>
          <p:cNvSpPr txBox="1"/>
          <p:nvPr/>
        </p:nvSpPr>
        <p:spPr>
          <a:xfrm>
            <a:off x="1344906" y="3855219"/>
            <a:ext cx="4458994" cy="400110"/>
          </a:xfrm>
          <a:prstGeom prst="rect">
            <a:avLst/>
          </a:prstGeom>
          <a:noFill/>
        </p:spPr>
        <p:txBody>
          <a:bodyPr wrap="square" rtlCol="0">
            <a:spAutoFit/>
          </a:bodyPr>
          <a:lstStyle/>
          <a:p>
            <a:r>
              <a:rPr lang="bn-IN" sz="2000" b="1" dirty="0">
                <a:solidFill>
                  <a:schemeClr val="bg1"/>
                </a:solidFill>
                <a:latin typeface="SutonnyOMJ" panose="01010600010101010101" pitchFamily="2" charset="0"/>
                <a:cs typeface="SutonnyOMJ" panose="01010600010101010101" pitchFamily="2" charset="0"/>
              </a:rPr>
              <a:t>ভাইরাস দ্বারা সৃষ্ট রোগসমূহ</a:t>
            </a:r>
            <a:endParaRPr lang="en-US" sz="2000" dirty="0">
              <a:solidFill>
                <a:schemeClr val="bg1"/>
              </a:solidFill>
              <a:latin typeface="SutonnyOMJ" panose="01010600010101010101" pitchFamily="2" charset="0"/>
              <a:cs typeface="SutonnyOMJ" panose="01010600010101010101" pitchFamily="2" charset="0"/>
            </a:endParaRPr>
          </a:p>
        </p:txBody>
      </p:sp>
      <p:pic>
        <p:nvPicPr>
          <p:cNvPr id="10" name="Graphic 6">
            <a:extLst>
              <a:ext uri="{FF2B5EF4-FFF2-40B4-BE49-F238E27FC236}">
                <a16:creationId xmlns:a16="http://schemas.microsoft.com/office/drawing/2014/main" id="{44481E03-EBF9-91DC-0FB5-27323745AEDE}"/>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1016000" y="3880619"/>
            <a:ext cx="295775" cy="323320"/>
          </a:xfrm>
          <a:prstGeom prst="rect">
            <a:avLst/>
          </a:prstGeom>
        </p:spPr>
      </p:pic>
      <p:sp>
        <p:nvSpPr>
          <p:cNvPr id="11" name="TextBox 10"/>
          <p:cNvSpPr txBox="1"/>
          <p:nvPr/>
        </p:nvSpPr>
        <p:spPr>
          <a:xfrm>
            <a:off x="1600200" y="4280729"/>
            <a:ext cx="2146300" cy="1323439"/>
          </a:xfrm>
          <a:prstGeom prst="rect">
            <a:avLst/>
          </a:prstGeom>
          <a:noFill/>
        </p:spPr>
        <p:txBody>
          <a:bodyPr wrap="square" rtlCol="0">
            <a:spAutoFit/>
          </a:bodyPr>
          <a:lstStyle/>
          <a:p>
            <a:pPr marL="342900" lvl="0" indent="-342900">
              <a:buFont typeface="Arial" panose="020B0604020202020204" pitchFamily="34" charset="0"/>
              <a:buChar char="•"/>
            </a:pPr>
            <a:r>
              <a:rPr lang="bn-IN" sz="2000" dirty="0">
                <a:solidFill>
                  <a:schemeClr val="bg1"/>
                </a:solidFill>
                <a:latin typeface="SutonnyOMJ" panose="01010600010101010101" pitchFamily="2" charset="0"/>
                <a:cs typeface="SutonnyOMJ" panose="01010600010101010101" pitchFamily="2" charset="0"/>
              </a:rPr>
              <a:t>শ্বাসনালীতে সংক্রমণ</a:t>
            </a:r>
            <a:endParaRPr lang="en-US" sz="2000" dirty="0">
              <a:solidFill>
                <a:schemeClr val="bg1"/>
              </a:solidFill>
              <a:latin typeface="SutonnyOMJ" panose="01010600010101010101" pitchFamily="2" charset="0"/>
              <a:cs typeface="SutonnyOMJ" panose="01010600010101010101" pitchFamily="2" charset="0"/>
            </a:endParaRPr>
          </a:p>
          <a:p>
            <a:pPr marL="342900" lvl="0" indent="-342900">
              <a:buFont typeface="Arial" panose="020B0604020202020204" pitchFamily="34" charset="0"/>
              <a:buChar char="•"/>
            </a:pPr>
            <a:r>
              <a:rPr lang="bn-IN" sz="2000" dirty="0">
                <a:solidFill>
                  <a:schemeClr val="bg1"/>
                </a:solidFill>
                <a:latin typeface="SutonnyOMJ" panose="01010600010101010101" pitchFamily="2" charset="0"/>
                <a:cs typeface="SutonnyOMJ" panose="01010600010101010101" pitchFamily="2" charset="0"/>
              </a:rPr>
              <a:t>যকৃতের প্রদাহ</a:t>
            </a:r>
            <a:endParaRPr lang="en-US" sz="2000" dirty="0">
              <a:solidFill>
                <a:schemeClr val="bg1"/>
              </a:solidFill>
              <a:latin typeface="SutonnyOMJ" panose="01010600010101010101" pitchFamily="2" charset="0"/>
              <a:cs typeface="SutonnyOMJ" panose="01010600010101010101" pitchFamily="2" charset="0"/>
            </a:endParaRPr>
          </a:p>
          <a:p>
            <a:pPr marL="342900" lvl="0" indent="-342900">
              <a:buFont typeface="Arial" panose="020B0604020202020204" pitchFamily="34" charset="0"/>
              <a:buChar char="•"/>
            </a:pPr>
            <a:r>
              <a:rPr lang="bn-IN" sz="2000" dirty="0">
                <a:solidFill>
                  <a:schemeClr val="bg1"/>
                </a:solidFill>
                <a:latin typeface="SutonnyOMJ" panose="01010600010101010101" pitchFamily="2" charset="0"/>
                <a:cs typeface="SutonnyOMJ" panose="01010600010101010101" pitchFamily="2" charset="0"/>
              </a:rPr>
              <a:t>এইডস</a:t>
            </a:r>
            <a:endParaRPr lang="en-US" sz="2000" dirty="0">
              <a:solidFill>
                <a:schemeClr val="bg1"/>
              </a:solidFill>
              <a:latin typeface="SutonnyOMJ" panose="01010600010101010101" pitchFamily="2" charset="0"/>
              <a:cs typeface="SutonnyOMJ" panose="01010600010101010101" pitchFamily="2" charset="0"/>
            </a:endParaRPr>
          </a:p>
          <a:p>
            <a:pPr marL="342900" lvl="0" indent="-342900">
              <a:buFont typeface="Arial" panose="020B0604020202020204" pitchFamily="34" charset="0"/>
              <a:buChar char="•"/>
            </a:pPr>
            <a:r>
              <a:rPr lang="bn-IN" sz="2000" dirty="0">
                <a:solidFill>
                  <a:schemeClr val="bg1"/>
                </a:solidFill>
                <a:latin typeface="SutonnyOMJ" panose="01010600010101010101" pitchFamily="2" charset="0"/>
                <a:cs typeface="SutonnyOMJ" panose="01010600010101010101" pitchFamily="2" charset="0"/>
              </a:rPr>
              <a:t>জলাতঙ্ক</a:t>
            </a:r>
            <a:endParaRPr lang="en-US" sz="2000" dirty="0">
              <a:solidFill>
                <a:schemeClr val="bg1"/>
              </a:solidFill>
              <a:latin typeface="SutonnyOMJ" panose="01010600010101010101" pitchFamily="2" charset="0"/>
              <a:cs typeface="SutonnyOMJ" panose="01010600010101010101" pitchFamily="2" charset="0"/>
            </a:endParaRPr>
          </a:p>
        </p:txBody>
      </p:sp>
    </p:spTree>
    <p:extLst>
      <p:ext uri="{BB962C8B-B14F-4D97-AF65-F5344CB8AC3E}">
        <p14:creationId xmlns:p14="http://schemas.microsoft.com/office/powerpoint/2010/main" val="80451334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8D94C4C-9CF0-C5AC-0394-24E1414ED96D}"/>
              </a:ext>
            </a:extLst>
          </p:cNvPr>
          <p:cNvSpPr/>
          <p:nvPr/>
        </p:nvSpPr>
        <p:spPr>
          <a:xfrm>
            <a:off x="0" y="746449"/>
            <a:ext cx="12192000" cy="118498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a:extLst>
              <a:ext uri="{FF2B5EF4-FFF2-40B4-BE49-F238E27FC236}">
                <a16:creationId xmlns:a16="http://schemas.microsoft.com/office/drawing/2014/main" id="{6059D8D3-06CA-6CF5-D32D-D8563A3F5D86}"/>
              </a:ext>
            </a:extLst>
          </p:cNvPr>
          <p:cNvSpPr txBox="1"/>
          <p:nvPr/>
        </p:nvSpPr>
        <p:spPr>
          <a:xfrm>
            <a:off x="2879609" y="985000"/>
            <a:ext cx="6862302" cy="707886"/>
          </a:xfrm>
          <a:prstGeom prst="rect">
            <a:avLst/>
          </a:prstGeom>
          <a:noFill/>
        </p:spPr>
        <p:txBody>
          <a:bodyPr wrap="square" rtlCol="0">
            <a:spAutoFit/>
          </a:bodyPr>
          <a:lstStyle/>
          <a:p>
            <a:pPr algn="ctr"/>
            <a:r>
              <a:rPr lang="en-US" sz="4000" b="1" dirty="0" smtClean="0">
                <a:solidFill>
                  <a:srgbClr val="343995"/>
                </a:solidFill>
                <a:latin typeface="Poppins" panose="00000500000000000000" pitchFamily="2" charset="0"/>
                <a:cs typeface="Poppins" panose="00000500000000000000" pitchFamily="2" charset="0"/>
              </a:rPr>
              <a:t>Biological Hazard</a:t>
            </a:r>
            <a:endParaRPr lang="en-US" sz="4000" b="1" dirty="0">
              <a:solidFill>
                <a:srgbClr val="343995"/>
              </a:solidFill>
              <a:latin typeface="SutonnyMJ" pitchFamily="2" charset="0"/>
            </a:endParaRPr>
          </a:p>
        </p:txBody>
      </p:sp>
      <p:sp>
        <p:nvSpPr>
          <p:cNvPr id="8" name="TextBox 7">
            <a:extLst>
              <a:ext uri="{FF2B5EF4-FFF2-40B4-BE49-F238E27FC236}">
                <a16:creationId xmlns:a16="http://schemas.microsoft.com/office/drawing/2014/main" id="{1E051B33-BA73-4DB5-946C-92B12BD54AB7}"/>
              </a:ext>
            </a:extLst>
          </p:cNvPr>
          <p:cNvSpPr txBox="1"/>
          <p:nvPr/>
        </p:nvSpPr>
        <p:spPr>
          <a:xfrm>
            <a:off x="1344906" y="2229380"/>
            <a:ext cx="5652794" cy="400110"/>
          </a:xfrm>
          <a:prstGeom prst="rect">
            <a:avLst/>
          </a:prstGeom>
          <a:noFill/>
        </p:spPr>
        <p:txBody>
          <a:bodyPr wrap="square" rtlCol="0">
            <a:spAutoFit/>
          </a:bodyPr>
          <a:lstStyle/>
          <a:p>
            <a:r>
              <a:rPr lang="bn-IN" sz="2000" b="1" dirty="0">
                <a:solidFill>
                  <a:schemeClr val="bg1"/>
                </a:solidFill>
                <a:latin typeface="SutonnyOMJ" panose="01010600010101010101" pitchFamily="2" charset="0"/>
                <a:cs typeface="SutonnyOMJ" panose="01010600010101010101" pitchFamily="2" charset="0"/>
              </a:rPr>
              <a:t>কর্মক্ষেত্রে প্রাপ্ত বায়োলজিক্যাল </a:t>
            </a:r>
            <a:r>
              <a:rPr lang="bn-IN" sz="2000" b="1" dirty="0" smtClean="0">
                <a:solidFill>
                  <a:schemeClr val="bg1"/>
                </a:solidFill>
                <a:latin typeface="SutonnyOMJ" panose="01010600010101010101" pitchFamily="2" charset="0"/>
                <a:cs typeface="SutonnyOMJ" panose="01010600010101010101" pitchFamily="2" charset="0"/>
              </a:rPr>
              <a:t>হ্যাযার্ডসমূহ</a:t>
            </a:r>
            <a:r>
              <a:rPr lang="en-US" sz="2000" b="1" dirty="0" smtClean="0">
                <a:solidFill>
                  <a:schemeClr val="bg1"/>
                </a:solidFill>
                <a:latin typeface="SutonnyOMJ" panose="01010600010101010101" pitchFamily="2" charset="0"/>
                <a:cs typeface="SutonnyOMJ" panose="01010600010101010101" pitchFamily="2" charset="0"/>
              </a:rPr>
              <a:t> :</a:t>
            </a:r>
            <a:endParaRPr lang="en-US" sz="2000" dirty="0">
              <a:solidFill>
                <a:schemeClr val="bg1"/>
              </a:solidFill>
              <a:latin typeface="SutonnyOMJ" panose="01010600010101010101" pitchFamily="2" charset="0"/>
              <a:cs typeface="SutonnyOMJ" panose="01010600010101010101" pitchFamily="2" charset="0"/>
            </a:endParaRPr>
          </a:p>
        </p:txBody>
      </p:sp>
      <p:pic>
        <p:nvPicPr>
          <p:cNvPr id="9" name="Graphic 6">
            <a:extLst>
              <a:ext uri="{FF2B5EF4-FFF2-40B4-BE49-F238E27FC236}">
                <a16:creationId xmlns:a16="http://schemas.microsoft.com/office/drawing/2014/main" id="{44481E03-EBF9-91DC-0FB5-27323745AEDE}"/>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1016000" y="2254780"/>
            <a:ext cx="295775" cy="323320"/>
          </a:xfrm>
          <a:prstGeom prst="rect">
            <a:avLst/>
          </a:prstGeom>
        </p:spPr>
      </p:pic>
      <p:sp>
        <p:nvSpPr>
          <p:cNvPr id="2" name="TextBox 1"/>
          <p:cNvSpPr txBox="1"/>
          <p:nvPr/>
        </p:nvSpPr>
        <p:spPr>
          <a:xfrm>
            <a:off x="1600200" y="2654890"/>
            <a:ext cx="4152900" cy="2308324"/>
          </a:xfrm>
          <a:prstGeom prst="rect">
            <a:avLst/>
          </a:prstGeom>
          <a:noFill/>
        </p:spPr>
        <p:txBody>
          <a:bodyPr wrap="square" rtlCol="0">
            <a:spAutoFit/>
          </a:bodyPr>
          <a:lstStyle/>
          <a:p>
            <a:pPr marL="285750" lvl="0" indent="-285750">
              <a:buFont typeface="Arial" panose="020B0604020202020204" pitchFamily="34" charset="0"/>
              <a:buChar char="•"/>
            </a:pPr>
            <a:r>
              <a:rPr lang="bn-IN" dirty="0">
                <a:solidFill>
                  <a:schemeClr val="bg1"/>
                </a:solidFill>
                <a:latin typeface="SutonnyOMJ" panose="01010600010101010101" pitchFamily="2" charset="0"/>
                <a:cs typeface="SutonnyOMJ" panose="01010600010101010101" pitchFamily="2" charset="0"/>
              </a:rPr>
              <a:t>ব্যবহার্য যন্ত্রপাতি, পোশাক এবং সাপ্লাই শেয়ার করা</a:t>
            </a:r>
            <a:endParaRPr lang="en-US" dirty="0">
              <a:solidFill>
                <a:schemeClr val="bg1"/>
              </a:solidFill>
              <a:latin typeface="SutonnyOMJ" panose="01010600010101010101" pitchFamily="2" charset="0"/>
              <a:cs typeface="SutonnyOMJ" panose="01010600010101010101" pitchFamily="2" charset="0"/>
            </a:endParaRPr>
          </a:p>
          <a:p>
            <a:pPr marL="285750" lvl="0" indent="-285750">
              <a:buFont typeface="Arial" panose="020B0604020202020204" pitchFamily="34" charset="0"/>
              <a:buChar char="•"/>
            </a:pPr>
            <a:r>
              <a:rPr lang="bn-IN" dirty="0">
                <a:solidFill>
                  <a:schemeClr val="bg1"/>
                </a:solidFill>
                <a:latin typeface="SutonnyOMJ" panose="01010600010101010101" pitchFamily="2" charset="0"/>
                <a:cs typeface="SutonnyOMJ" panose="01010600010101010101" pitchFamily="2" charset="0"/>
              </a:rPr>
              <a:t>সংক্রমিত জায়গায় হাতের স্পর্শ লাগা</a:t>
            </a:r>
            <a:endParaRPr lang="en-US" dirty="0">
              <a:solidFill>
                <a:schemeClr val="bg1"/>
              </a:solidFill>
              <a:latin typeface="SutonnyOMJ" panose="01010600010101010101" pitchFamily="2" charset="0"/>
              <a:cs typeface="SutonnyOMJ" panose="01010600010101010101" pitchFamily="2" charset="0"/>
            </a:endParaRPr>
          </a:p>
          <a:p>
            <a:pPr marL="285750" lvl="0" indent="-285750">
              <a:buFont typeface="Arial" panose="020B0604020202020204" pitchFamily="34" charset="0"/>
              <a:buChar char="•"/>
            </a:pPr>
            <a:r>
              <a:rPr lang="bn-IN" dirty="0">
                <a:solidFill>
                  <a:schemeClr val="bg1"/>
                </a:solidFill>
                <a:latin typeface="SutonnyOMJ" panose="01010600010101010101" pitchFamily="2" charset="0"/>
                <a:cs typeface="SutonnyOMJ" panose="01010600010101010101" pitchFamily="2" charset="0"/>
              </a:rPr>
              <a:t>রক্ত এবং শরীর নিঃসৃত তরল পদার্থ</a:t>
            </a:r>
            <a:endParaRPr lang="en-US" dirty="0">
              <a:solidFill>
                <a:schemeClr val="bg1"/>
              </a:solidFill>
              <a:latin typeface="SutonnyOMJ" panose="01010600010101010101" pitchFamily="2" charset="0"/>
              <a:cs typeface="SutonnyOMJ" panose="01010600010101010101" pitchFamily="2" charset="0"/>
            </a:endParaRPr>
          </a:p>
          <a:p>
            <a:pPr marL="285750" lvl="0" indent="-285750">
              <a:buFont typeface="Arial" panose="020B0604020202020204" pitchFamily="34" charset="0"/>
              <a:buChar char="•"/>
            </a:pPr>
            <a:r>
              <a:rPr lang="bn-IN" dirty="0">
                <a:solidFill>
                  <a:schemeClr val="bg1"/>
                </a:solidFill>
                <a:latin typeface="SutonnyOMJ" panose="01010600010101010101" pitchFamily="2" charset="0"/>
                <a:cs typeface="SutonnyOMJ" panose="01010600010101010101" pitchFamily="2" charset="0"/>
              </a:rPr>
              <a:t>মানুষের সংস্পর্শ</a:t>
            </a:r>
            <a:endParaRPr lang="en-US" dirty="0">
              <a:solidFill>
                <a:schemeClr val="bg1"/>
              </a:solidFill>
              <a:latin typeface="SutonnyOMJ" panose="01010600010101010101" pitchFamily="2" charset="0"/>
              <a:cs typeface="SutonnyOMJ" panose="01010600010101010101" pitchFamily="2" charset="0"/>
            </a:endParaRPr>
          </a:p>
          <a:p>
            <a:pPr marL="285750" lvl="0" indent="-285750">
              <a:buFont typeface="Arial" panose="020B0604020202020204" pitchFamily="34" charset="0"/>
              <a:buChar char="•"/>
            </a:pPr>
            <a:r>
              <a:rPr lang="bn-IN" dirty="0">
                <a:solidFill>
                  <a:schemeClr val="bg1"/>
                </a:solidFill>
                <a:latin typeface="SutonnyOMJ" panose="01010600010101010101" pitchFamily="2" charset="0"/>
                <a:cs typeface="SutonnyOMJ" panose="01010600010101010101" pitchFamily="2" charset="0"/>
              </a:rPr>
              <a:t>খাদ্য এবং বর্জ্য ব্যবস্থাপনা</a:t>
            </a:r>
            <a:endParaRPr lang="en-US" dirty="0">
              <a:solidFill>
                <a:schemeClr val="bg1"/>
              </a:solidFill>
              <a:latin typeface="SutonnyOMJ" panose="01010600010101010101" pitchFamily="2" charset="0"/>
              <a:cs typeface="SutonnyOMJ" panose="01010600010101010101" pitchFamily="2" charset="0"/>
            </a:endParaRPr>
          </a:p>
          <a:p>
            <a:pPr marL="285750" lvl="0" indent="-285750">
              <a:buFont typeface="Arial" panose="020B0604020202020204" pitchFamily="34" charset="0"/>
              <a:buChar char="•"/>
            </a:pPr>
            <a:r>
              <a:rPr lang="bn-IN" dirty="0">
                <a:solidFill>
                  <a:schemeClr val="bg1"/>
                </a:solidFill>
                <a:latin typeface="SutonnyOMJ" panose="01010600010101010101" pitchFamily="2" charset="0"/>
                <a:cs typeface="SutonnyOMJ" panose="01010600010101010101" pitchFamily="2" charset="0"/>
              </a:rPr>
              <a:t>পোকামাকড়ের কামড়</a:t>
            </a:r>
            <a:endParaRPr lang="en-US" dirty="0">
              <a:solidFill>
                <a:schemeClr val="bg1"/>
              </a:solidFill>
              <a:latin typeface="SutonnyOMJ" panose="01010600010101010101" pitchFamily="2" charset="0"/>
              <a:cs typeface="SutonnyOMJ" panose="01010600010101010101" pitchFamily="2" charset="0"/>
            </a:endParaRPr>
          </a:p>
          <a:p>
            <a:pPr marL="285750" lvl="0" indent="-285750">
              <a:buFont typeface="Arial" panose="020B0604020202020204" pitchFamily="34" charset="0"/>
              <a:buChar char="•"/>
            </a:pPr>
            <a:r>
              <a:rPr lang="bn-IN" dirty="0">
                <a:solidFill>
                  <a:schemeClr val="bg1"/>
                </a:solidFill>
                <a:latin typeface="SutonnyOMJ" panose="01010600010101010101" pitchFamily="2" charset="0"/>
                <a:cs typeface="SutonnyOMJ" panose="01010600010101010101" pitchFamily="2" charset="0"/>
              </a:rPr>
              <a:t>খাদ্যের / উদ্ভিদের বিষক্রিয়া</a:t>
            </a:r>
            <a:endParaRPr lang="en-US" dirty="0">
              <a:solidFill>
                <a:schemeClr val="bg1"/>
              </a:solidFill>
              <a:latin typeface="SutonnyOMJ" panose="01010600010101010101" pitchFamily="2" charset="0"/>
              <a:cs typeface="SutonnyOMJ" panose="01010600010101010101" pitchFamily="2" charset="0"/>
            </a:endParaRPr>
          </a:p>
          <a:p>
            <a:pPr marL="285750" lvl="0" indent="-285750">
              <a:buFont typeface="Arial" panose="020B0604020202020204" pitchFamily="34" charset="0"/>
              <a:buChar char="•"/>
            </a:pPr>
            <a:r>
              <a:rPr lang="bn-IN" dirty="0">
                <a:solidFill>
                  <a:schemeClr val="bg1"/>
                </a:solidFill>
                <a:latin typeface="SutonnyOMJ" panose="01010600010101010101" pitchFamily="2" charset="0"/>
                <a:cs typeface="SutonnyOMJ" panose="01010600010101010101" pitchFamily="2" charset="0"/>
              </a:rPr>
              <a:t>পশুর সংস্পর্শ অথবা কামড়</a:t>
            </a:r>
            <a:endParaRPr lang="en-US" dirty="0">
              <a:solidFill>
                <a:schemeClr val="bg1"/>
              </a:solidFill>
              <a:latin typeface="SutonnyOMJ" panose="01010600010101010101" pitchFamily="2" charset="0"/>
              <a:cs typeface="SutonnyOMJ" panose="01010600010101010101" pitchFamily="2" charset="0"/>
            </a:endParaRPr>
          </a:p>
        </p:txBody>
      </p:sp>
    </p:spTree>
    <p:extLst>
      <p:ext uri="{BB962C8B-B14F-4D97-AF65-F5344CB8AC3E}">
        <p14:creationId xmlns:p14="http://schemas.microsoft.com/office/powerpoint/2010/main" val="256221907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8D94C4C-9CF0-C5AC-0394-24E1414ED96D}"/>
              </a:ext>
            </a:extLst>
          </p:cNvPr>
          <p:cNvSpPr/>
          <p:nvPr/>
        </p:nvSpPr>
        <p:spPr>
          <a:xfrm>
            <a:off x="0" y="746449"/>
            <a:ext cx="12192000" cy="118498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a:extLst>
              <a:ext uri="{FF2B5EF4-FFF2-40B4-BE49-F238E27FC236}">
                <a16:creationId xmlns:a16="http://schemas.microsoft.com/office/drawing/2014/main" id="{6059D8D3-06CA-6CF5-D32D-D8563A3F5D86}"/>
              </a:ext>
            </a:extLst>
          </p:cNvPr>
          <p:cNvSpPr txBox="1"/>
          <p:nvPr/>
        </p:nvSpPr>
        <p:spPr>
          <a:xfrm>
            <a:off x="2879609" y="985000"/>
            <a:ext cx="6862302" cy="707886"/>
          </a:xfrm>
          <a:prstGeom prst="rect">
            <a:avLst/>
          </a:prstGeom>
          <a:noFill/>
        </p:spPr>
        <p:txBody>
          <a:bodyPr wrap="square" rtlCol="0">
            <a:spAutoFit/>
          </a:bodyPr>
          <a:lstStyle/>
          <a:p>
            <a:pPr algn="ctr"/>
            <a:r>
              <a:rPr lang="en-US" sz="4000" b="1" dirty="0" smtClean="0">
                <a:solidFill>
                  <a:srgbClr val="343995"/>
                </a:solidFill>
                <a:latin typeface="Poppins" panose="00000500000000000000" pitchFamily="2" charset="0"/>
                <a:cs typeface="Poppins" panose="00000500000000000000" pitchFamily="2" charset="0"/>
              </a:rPr>
              <a:t>Physical Hazard</a:t>
            </a:r>
            <a:endParaRPr lang="en-US" sz="4000" b="1" dirty="0">
              <a:solidFill>
                <a:srgbClr val="343995"/>
              </a:solidFill>
              <a:latin typeface="SutonnyMJ" pitchFamily="2" charset="0"/>
            </a:endParaRPr>
          </a:p>
        </p:txBody>
      </p:sp>
      <p:pic>
        <p:nvPicPr>
          <p:cNvPr id="7" name="Graphic 6">
            <a:extLst>
              <a:ext uri="{FF2B5EF4-FFF2-40B4-BE49-F238E27FC236}">
                <a16:creationId xmlns:a16="http://schemas.microsoft.com/office/drawing/2014/main" id="{44481E03-EBF9-91DC-0FB5-27323745AEDE}"/>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677929" y="2506727"/>
            <a:ext cx="426972" cy="577569"/>
          </a:xfrm>
          <a:prstGeom prst="rect">
            <a:avLst/>
          </a:prstGeom>
        </p:spPr>
      </p:pic>
      <p:sp>
        <p:nvSpPr>
          <p:cNvPr id="8" name="TextBox 7">
            <a:extLst>
              <a:ext uri="{FF2B5EF4-FFF2-40B4-BE49-F238E27FC236}">
                <a16:creationId xmlns:a16="http://schemas.microsoft.com/office/drawing/2014/main" id="{1E051B33-BA73-4DB5-946C-92B12BD54AB7}"/>
              </a:ext>
            </a:extLst>
          </p:cNvPr>
          <p:cNvSpPr txBox="1"/>
          <p:nvPr/>
        </p:nvSpPr>
        <p:spPr>
          <a:xfrm>
            <a:off x="1319506" y="2472655"/>
            <a:ext cx="5968706" cy="1631216"/>
          </a:xfrm>
          <a:prstGeom prst="rect">
            <a:avLst/>
          </a:prstGeom>
          <a:noFill/>
        </p:spPr>
        <p:txBody>
          <a:bodyPr wrap="square" rtlCol="0">
            <a:spAutoFit/>
          </a:bodyPr>
          <a:lstStyle/>
          <a:p>
            <a:r>
              <a:rPr lang="bn-IN" sz="2000" dirty="0">
                <a:solidFill>
                  <a:schemeClr val="bg1"/>
                </a:solidFill>
                <a:latin typeface="SutonnyOMJ" panose="01010600010101010101" pitchFamily="2" charset="0"/>
                <a:cs typeface="SutonnyOMJ" panose="01010600010101010101" pitchFamily="2" charset="0"/>
              </a:rPr>
              <a:t>ফিজিক্যাল হ্যাযার্ডের মধ্যে যা যা পড়ে তা হল আগুন, গ্লাস, প্লাস্টিক, লোহা, কাঠ, হাড়, ধুলাবালি এবং </a:t>
            </a:r>
            <a:r>
              <a:rPr lang="bn-IN" sz="2000" dirty="0" smtClean="0">
                <a:solidFill>
                  <a:schemeClr val="bg1"/>
                </a:solidFill>
                <a:latin typeface="SutonnyOMJ" panose="01010600010101010101" pitchFamily="2" charset="0"/>
                <a:cs typeface="SutonnyOMJ" panose="01010600010101010101" pitchFamily="2" charset="0"/>
              </a:rPr>
              <a:t>পোকামাকড়।খাদ্য </a:t>
            </a:r>
            <a:r>
              <a:rPr lang="bn-IN" sz="2000" dirty="0">
                <a:solidFill>
                  <a:schemeClr val="bg1"/>
                </a:solidFill>
                <a:latin typeface="SutonnyOMJ" panose="01010600010101010101" pitchFamily="2" charset="0"/>
                <a:cs typeface="SutonnyOMJ" panose="01010600010101010101" pitchFamily="2" charset="0"/>
              </a:rPr>
              <a:t>প্রক্রিয়াকরণের যেকোন পর্যায় থেকে যেমন, অফিস সরঞ্জাম অথবা কর্মচারী থেকে ফিজিক্যাল </a:t>
            </a:r>
            <a:r>
              <a:rPr lang="bn-IN" sz="2000" dirty="0" smtClean="0">
                <a:solidFill>
                  <a:schemeClr val="bg1"/>
                </a:solidFill>
                <a:latin typeface="SutonnyOMJ" panose="01010600010101010101" pitchFamily="2" charset="0"/>
                <a:cs typeface="SutonnyOMJ" panose="01010600010101010101" pitchFamily="2" charset="0"/>
              </a:rPr>
              <a:t>হ্যাযার্ডের </a:t>
            </a:r>
            <a:r>
              <a:rPr lang="bn-IN" sz="2000" dirty="0">
                <a:solidFill>
                  <a:schemeClr val="bg1"/>
                </a:solidFill>
                <a:latin typeface="SutonnyOMJ" panose="01010600010101010101" pitchFamily="2" charset="0"/>
                <a:cs typeface="SutonnyOMJ" panose="01010600010101010101" pitchFamily="2" charset="0"/>
              </a:rPr>
              <a:t>সূচনা ঘটতে পারে। এমনকি খাদ্যের কাঁচামালে আগে থেকেই হ্যাযার্ডের উপস্থিতি থাকতে পারে</a:t>
            </a:r>
            <a:r>
              <a:rPr lang="bn-IN" sz="2000" dirty="0" smtClean="0">
                <a:solidFill>
                  <a:schemeClr val="bg1"/>
                </a:solidFill>
                <a:latin typeface="SutonnyOMJ" panose="01010600010101010101" pitchFamily="2" charset="0"/>
                <a:cs typeface="SutonnyOMJ" panose="01010600010101010101" pitchFamily="2" charset="0"/>
              </a:rPr>
              <a:t>।</a:t>
            </a:r>
            <a:endParaRPr lang="en-US" sz="3600" dirty="0">
              <a:solidFill>
                <a:schemeClr val="bg1"/>
              </a:solidFill>
              <a:latin typeface="SutonnyOMJ" panose="01010600010101010101" pitchFamily="2" charset="0"/>
              <a:cs typeface="SutonnyOMJ" panose="01010600010101010101" pitchFamily="2" charset="0"/>
            </a:endParaRPr>
          </a:p>
        </p:txBody>
      </p:sp>
      <p:pic>
        <p:nvPicPr>
          <p:cNvPr id="6" name="Picture 5"/>
          <p:cNvPicPr/>
          <p:nvPr/>
        </p:nvPicPr>
        <p:blipFill>
          <a:blip r:embed="rId4">
            <a:extLst>
              <a:ext uri="{28A0092B-C50C-407E-A947-70E740481C1C}">
                <a14:useLocalDpi xmlns:a14="http://schemas.microsoft.com/office/drawing/2010/main" val="0"/>
              </a:ext>
            </a:extLst>
          </a:blip>
          <a:srcRect/>
          <a:stretch>
            <a:fillRect/>
          </a:stretch>
        </p:blipFill>
        <p:spPr bwMode="auto">
          <a:xfrm>
            <a:off x="7288212" y="2363787"/>
            <a:ext cx="4295775" cy="240982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05262514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8D94C4C-9CF0-C5AC-0394-24E1414ED96D}"/>
              </a:ext>
            </a:extLst>
          </p:cNvPr>
          <p:cNvSpPr/>
          <p:nvPr/>
        </p:nvSpPr>
        <p:spPr>
          <a:xfrm>
            <a:off x="0" y="746449"/>
            <a:ext cx="12192000" cy="118498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a:extLst>
              <a:ext uri="{FF2B5EF4-FFF2-40B4-BE49-F238E27FC236}">
                <a16:creationId xmlns:a16="http://schemas.microsoft.com/office/drawing/2014/main" id="{6059D8D3-06CA-6CF5-D32D-D8563A3F5D86}"/>
              </a:ext>
            </a:extLst>
          </p:cNvPr>
          <p:cNvSpPr txBox="1"/>
          <p:nvPr/>
        </p:nvSpPr>
        <p:spPr>
          <a:xfrm>
            <a:off x="2879609" y="985000"/>
            <a:ext cx="6862302" cy="707886"/>
          </a:xfrm>
          <a:prstGeom prst="rect">
            <a:avLst/>
          </a:prstGeom>
          <a:noFill/>
        </p:spPr>
        <p:txBody>
          <a:bodyPr wrap="square" rtlCol="0">
            <a:spAutoFit/>
          </a:bodyPr>
          <a:lstStyle/>
          <a:p>
            <a:pPr algn="ctr"/>
            <a:r>
              <a:rPr lang="en-US" sz="4000" b="1" dirty="0" smtClean="0">
                <a:solidFill>
                  <a:srgbClr val="343995"/>
                </a:solidFill>
                <a:latin typeface="Poppins" panose="00000500000000000000" pitchFamily="2" charset="0"/>
                <a:cs typeface="Poppins" panose="00000500000000000000" pitchFamily="2" charset="0"/>
              </a:rPr>
              <a:t>Physical Hazard</a:t>
            </a:r>
            <a:endParaRPr lang="en-US" sz="4000" b="1" dirty="0">
              <a:solidFill>
                <a:srgbClr val="343995"/>
              </a:solidFill>
              <a:latin typeface="SutonnyMJ" pitchFamily="2" charset="0"/>
            </a:endParaRPr>
          </a:p>
        </p:txBody>
      </p:sp>
      <p:pic>
        <p:nvPicPr>
          <p:cNvPr id="7" name="Graphic 6">
            <a:extLst>
              <a:ext uri="{FF2B5EF4-FFF2-40B4-BE49-F238E27FC236}">
                <a16:creationId xmlns:a16="http://schemas.microsoft.com/office/drawing/2014/main" id="{44481E03-EBF9-91DC-0FB5-27323745AEDE}"/>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677929" y="4475227"/>
            <a:ext cx="426972" cy="577569"/>
          </a:xfrm>
          <a:prstGeom prst="rect">
            <a:avLst/>
          </a:prstGeom>
        </p:spPr>
      </p:pic>
      <p:sp>
        <p:nvSpPr>
          <p:cNvPr id="8" name="TextBox 7">
            <a:extLst>
              <a:ext uri="{FF2B5EF4-FFF2-40B4-BE49-F238E27FC236}">
                <a16:creationId xmlns:a16="http://schemas.microsoft.com/office/drawing/2014/main" id="{1E051B33-BA73-4DB5-946C-92B12BD54AB7}"/>
              </a:ext>
            </a:extLst>
          </p:cNvPr>
          <p:cNvSpPr txBox="1"/>
          <p:nvPr/>
        </p:nvSpPr>
        <p:spPr>
          <a:xfrm>
            <a:off x="1306806" y="4475227"/>
            <a:ext cx="10694694" cy="1015663"/>
          </a:xfrm>
          <a:prstGeom prst="rect">
            <a:avLst/>
          </a:prstGeom>
          <a:noFill/>
        </p:spPr>
        <p:txBody>
          <a:bodyPr wrap="square" rtlCol="0">
            <a:spAutoFit/>
          </a:bodyPr>
          <a:lstStyle/>
          <a:p>
            <a:r>
              <a:rPr lang="bn-IN" sz="2000" dirty="0">
                <a:solidFill>
                  <a:schemeClr val="bg1"/>
                </a:solidFill>
                <a:latin typeface="SutonnyOMJ" panose="01010600010101010101" pitchFamily="2" charset="0"/>
                <a:cs typeface="SutonnyOMJ" panose="01010600010101010101" pitchFamily="2" charset="0"/>
              </a:rPr>
              <a:t>ফিজিক্যাল হ্যাযার্ড হল একটা ঘটনা কিংবা পরিস্থিতি যেটা মানুষের সংস্পর্শ অথবা সংস্পর্শ ছাড়াও ক্ষতি সাধন করতে পারে। এগুলোকে অকোপেশোনাল হ্যাযার্ড অথবা এনভায়রনমেন্টাল হ্যাযার্ড হিসেবে শ্রেণীবদ্ধ করা যায়। ফিজিক্যাল হ্যাযার্ডের মধ্যে এরগোনোমিক হ্যাযার্ড, রেডিয়েশন, হিট এন্ড কোল্ড স্ট্রেস, ভাইব্রেশন হ্যাযার্ড এবং নয়েজ হ্যাযার্ডও পড়ে</a:t>
            </a:r>
            <a:r>
              <a:rPr lang="hi-IN" sz="2000" dirty="0">
                <a:solidFill>
                  <a:schemeClr val="bg1"/>
                </a:solidFill>
                <a:latin typeface="SutonnyOMJ" panose="01010600010101010101" pitchFamily="2" charset="0"/>
              </a:rPr>
              <a:t>।</a:t>
            </a:r>
            <a:endParaRPr lang="en-US" sz="4400" dirty="0">
              <a:solidFill>
                <a:schemeClr val="bg1"/>
              </a:solidFill>
              <a:latin typeface="SutonnyOMJ" panose="01010600010101010101" pitchFamily="2" charset="0"/>
              <a:cs typeface="SutonnyOMJ" panose="01010600010101010101" pitchFamily="2" charset="0"/>
            </a:endParaRPr>
          </a:p>
        </p:txBody>
      </p:sp>
      <p:pic>
        <p:nvPicPr>
          <p:cNvPr id="9" name="Picture 8"/>
          <p:cNvPicPr/>
          <p:nvPr/>
        </p:nvPicPr>
        <p:blipFill>
          <a:blip r:embed="rId4">
            <a:extLst>
              <a:ext uri="{28A0092B-C50C-407E-A947-70E740481C1C}">
                <a14:useLocalDpi xmlns:a14="http://schemas.microsoft.com/office/drawing/2010/main" val="0"/>
              </a:ext>
            </a:extLst>
          </a:blip>
          <a:srcRect/>
          <a:stretch>
            <a:fillRect/>
          </a:stretch>
        </p:blipFill>
        <p:spPr bwMode="auto">
          <a:xfrm>
            <a:off x="1885512" y="2079308"/>
            <a:ext cx="1988194" cy="1983460"/>
          </a:xfrm>
          <a:prstGeom prst="rect">
            <a:avLst/>
          </a:prstGeom>
          <a:noFill/>
          <a:ln>
            <a:noFill/>
          </a:ln>
        </p:spPr>
      </p:pic>
      <p:pic>
        <p:nvPicPr>
          <p:cNvPr id="11" name="Picture 10"/>
          <p:cNvPicPr/>
          <p:nvPr/>
        </p:nvPicPr>
        <p:blipFill>
          <a:blip r:embed="rId5">
            <a:extLst>
              <a:ext uri="{28A0092B-C50C-407E-A947-70E740481C1C}">
                <a14:useLocalDpi xmlns:a14="http://schemas.microsoft.com/office/drawing/2010/main" val="0"/>
              </a:ext>
            </a:extLst>
          </a:blip>
          <a:srcRect/>
          <a:stretch>
            <a:fillRect/>
          </a:stretch>
        </p:blipFill>
        <p:spPr bwMode="auto">
          <a:xfrm>
            <a:off x="6733970" y="2079308"/>
            <a:ext cx="3007941" cy="1983460"/>
          </a:xfrm>
          <a:prstGeom prst="rect">
            <a:avLst/>
          </a:prstGeom>
          <a:noFill/>
          <a:ln>
            <a:noFill/>
          </a:ln>
        </p:spPr>
      </p:pic>
      <p:sp>
        <p:nvSpPr>
          <p:cNvPr id="3" name="TextBox 2"/>
          <p:cNvSpPr txBox="1"/>
          <p:nvPr/>
        </p:nvSpPr>
        <p:spPr>
          <a:xfrm>
            <a:off x="2148479" y="4099636"/>
            <a:ext cx="1462260" cy="369332"/>
          </a:xfrm>
          <a:prstGeom prst="rect">
            <a:avLst/>
          </a:prstGeom>
          <a:noFill/>
        </p:spPr>
        <p:txBody>
          <a:bodyPr wrap="none" rtlCol="0">
            <a:spAutoFit/>
          </a:bodyPr>
          <a:lstStyle/>
          <a:p>
            <a:pPr algn="ctr"/>
            <a:r>
              <a:rPr lang="en-US" dirty="0" smtClean="0">
                <a:solidFill>
                  <a:schemeClr val="bg1"/>
                </a:solidFill>
                <a:latin typeface="Poppins" panose="00000500000000000000" pitchFamily="2" charset="0"/>
                <a:cs typeface="Poppins" panose="00000500000000000000" pitchFamily="2" charset="0"/>
              </a:rPr>
              <a:t>Fire Hazard</a:t>
            </a:r>
            <a:endParaRPr lang="en-US" dirty="0">
              <a:solidFill>
                <a:schemeClr val="bg1"/>
              </a:solidFill>
              <a:latin typeface="Poppins" panose="00000500000000000000" pitchFamily="2" charset="0"/>
              <a:cs typeface="Poppins" panose="00000500000000000000" pitchFamily="2" charset="0"/>
            </a:endParaRPr>
          </a:p>
        </p:txBody>
      </p:sp>
      <p:sp>
        <p:nvSpPr>
          <p:cNvPr id="12" name="TextBox 11"/>
          <p:cNvSpPr txBox="1"/>
          <p:nvPr/>
        </p:nvSpPr>
        <p:spPr>
          <a:xfrm>
            <a:off x="7188616" y="4099636"/>
            <a:ext cx="2098652" cy="369332"/>
          </a:xfrm>
          <a:prstGeom prst="rect">
            <a:avLst/>
          </a:prstGeom>
          <a:noFill/>
        </p:spPr>
        <p:txBody>
          <a:bodyPr wrap="none" rtlCol="0">
            <a:spAutoFit/>
          </a:bodyPr>
          <a:lstStyle/>
          <a:p>
            <a:pPr algn="ctr"/>
            <a:r>
              <a:rPr lang="en-US" dirty="0" smtClean="0">
                <a:solidFill>
                  <a:schemeClr val="bg1"/>
                </a:solidFill>
                <a:latin typeface="Poppins" panose="00000500000000000000" pitchFamily="2" charset="0"/>
                <a:cs typeface="Poppins" panose="00000500000000000000" pitchFamily="2" charset="0"/>
              </a:rPr>
              <a:t>Electrical Hazard</a:t>
            </a:r>
            <a:endParaRPr lang="en-US" dirty="0">
              <a:solidFill>
                <a:schemeClr val="bg1"/>
              </a:solidFill>
              <a:latin typeface="Poppins" panose="00000500000000000000" pitchFamily="2" charset="0"/>
              <a:cs typeface="Poppins" panose="00000500000000000000" pitchFamily="2" charset="0"/>
            </a:endParaRPr>
          </a:p>
        </p:txBody>
      </p:sp>
    </p:spTree>
    <p:extLst>
      <p:ext uri="{BB962C8B-B14F-4D97-AF65-F5344CB8AC3E}">
        <p14:creationId xmlns:p14="http://schemas.microsoft.com/office/powerpoint/2010/main" val="134696062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8D94C4C-9CF0-C5AC-0394-24E1414ED96D}"/>
              </a:ext>
            </a:extLst>
          </p:cNvPr>
          <p:cNvSpPr/>
          <p:nvPr/>
        </p:nvSpPr>
        <p:spPr>
          <a:xfrm>
            <a:off x="0" y="746449"/>
            <a:ext cx="12192000" cy="118498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a:extLst>
              <a:ext uri="{FF2B5EF4-FFF2-40B4-BE49-F238E27FC236}">
                <a16:creationId xmlns:a16="http://schemas.microsoft.com/office/drawing/2014/main" id="{6059D8D3-06CA-6CF5-D32D-D8563A3F5D86}"/>
              </a:ext>
            </a:extLst>
          </p:cNvPr>
          <p:cNvSpPr txBox="1"/>
          <p:nvPr/>
        </p:nvSpPr>
        <p:spPr>
          <a:xfrm>
            <a:off x="2879609" y="985000"/>
            <a:ext cx="6862302" cy="707886"/>
          </a:xfrm>
          <a:prstGeom prst="rect">
            <a:avLst/>
          </a:prstGeom>
          <a:noFill/>
        </p:spPr>
        <p:txBody>
          <a:bodyPr wrap="square" rtlCol="0">
            <a:spAutoFit/>
          </a:bodyPr>
          <a:lstStyle/>
          <a:p>
            <a:pPr algn="ctr"/>
            <a:r>
              <a:rPr lang="en-US" sz="4000" b="1" dirty="0" smtClean="0">
                <a:solidFill>
                  <a:srgbClr val="343995"/>
                </a:solidFill>
                <a:latin typeface="Poppins" panose="00000500000000000000" pitchFamily="2" charset="0"/>
                <a:cs typeface="Poppins" panose="00000500000000000000" pitchFamily="2" charset="0"/>
              </a:rPr>
              <a:t>Chemical Hazard</a:t>
            </a:r>
            <a:endParaRPr lang="en-US" sz="4000" b="1" dirty="0">
              <a:solidFill>
                <a:srgbClr val="343995"/>
              </a:solidFill>
              <a:latin typeface="SutonnyMJ" pitchFamily="2" charset="0"/>
            </a:endParaRPr>
          </a:p>
        </p:txBody>
      </p:sp>
      <p:grpSp>
        <p:nvGrpSpPr>
          <p:cNvPr id="2" name="Group 1"/>
          <p:cNvGrpSpPr/>
          <p:nvPr/>
        </p:nvGrpSpPr>
        <p:grpSpPr>
          <a:xfrm>
            <a:off x="677929" y="2925827"/>
            <a:ext cx="11196571" cy="369332"/>
            <a:chOff x="677929" y="2925827"/>
            <a:chExt cx="11196571" cy="369332"/>
          </a:xfrm>
        </p:grpSpPr>
        <p:pic>
          <p:nvPicPr>
            <p:cNvPr id="7" name="Graphic 6">
              <a:extLst>
                <a:ext uri="{FF2B5EF4-FFF2-40B4-BE49-F238E27FC236}">
                  <a16:creationId xmlns:a16="http://schemas.microsoft.com/office/drawing/2014/main" id="{44481E03-EBF9-91DC-0FB5-27323745AEDE}"/>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677929" y="2925827"/>
              <a:ext cx="231146" cy="312673"/>
            </a:xfrm>
            <a:prstGeom prst="rect">
              <a:avLst/>
            </a:prstGeom>
          </p:spPr>
        </p:pic>
        <p:sp>
          <p:nvSpPr>
            <p:cNvPr id="8" name="TextBox 7">
              <a:extLst>
                <a:ext uri="{FF2B5EF4-FFF2-40B4-BE49-F238E27FC236}">
                  <a16:creationId xmlns:a16="http://schemas.microsoft.com/office/drawing/2014/main" id="{1E051B33-BA73-4DB5-946C-92B12BD54AB7}"/>
                </a:ext>
              </a:extLst>
            </p:cNvPr>
            <p:cNvSpPr txBox="1"/>
            <p:nvPr/>
          </p:nvSpPr>
          <p:spPr>
            <a:xfrm>
              <a:off x="1052806" y="2925827"/>
              <a:ext cx="10821694" cy="369332"/>
            </a:xfrm>
            <a:prstGeom prst="rect">
              <a:avLst/>
            </a:prstGeom>
            <a:noFill/>
          </p:spPr>
          <p:txBody>
            <a:bodyPr wrap="square" rtlCol="0">
              <a:spAutoFit/>
            </a:bodyPr>
            <a:lstStyle/>
            <a:p>
              <a:pPr lvl="0"/>
              <a:r>
                <a:rPr lang="bn-IN" b="1" dirty="0">
                  <a:solidFill>
                    <a:schemeClr val="bg1"/>
                  </a:solidFill>
                  <a:latin typeface="SutonnyOMJ" panose="01010600010101010101" pitchFamily="2" charset="0"/>
                  <a:cs typeface="SutonnyOMJ" panose="01010600010101010101" pitchFamily="2" charset="0"/>
                </a:rPr>
                <a:t>কুয়াশাঃ</a:t>
              </a:r>
              <a:r>
                <a:rPr lang="bn-IN" dirty="0">
                  <a:solidFill>
                    <a:schemeClr val="bg1"/>
                  </a:solidFill>
                  <a:latin typeface="SutonnyOMJ" panose="01010600010101010101" pitchFamily="2" charset="0"/>
                  <a:cs typeface="SutonnyOMJ" panose="01010600010101010101" pitchFamily="2" charset="0"/>
                </a:rPr>
                <a:t> বাতাসে ভাসমান তরল কণা</a:t>
              </a:r>
              <a:endParaRPr lang="en-US" dirty="0">
                <a:solidFill>
                  <a:schemeClr val="bg1"/>
                </a:solidFill>
                <a:latin typeface="SutonnyOMJ" panose="01010600010101010101" pitchFamily="2" charset="0"/>
                <a:cs typeface="SutonnyOMJ" panose="01010600010101010101" pitchFamily="2" charset="0"/>
              </a:endParaRPr>
            </a:p>
          </p:txBody>
        </p:sp>
      </p:grpSp>
      <p:sp>
        <p:nvSpPr>
          <p:cNvPr id="10" name="TextBox 9">
            <a:extLst>
              <a:ext uri="{FF2B5EF4-FFF2-40B4-BE49-F238E27FC236}">
                <a16:creationId xmlns:a16="http://schemas.microsoft.com/office/drawing/2014/main" id="{1E051B33-BA73-4DB5-946C-92B12BD54AB7}"/>
              </a:ext>
            </a:extLst>
          </p:cNvPr>
          <p:cNvSpPr txBox="1"/>
          <p:nvPr/>
        </p:nvSpPr>
        <p:spPr>
          <a:xfrm>
            <a:off x="405106" y="2169988"/>
            <a:ext cx="10694694" cy="707886"/>
          </a:xfrm>
          <a:prstGeom prst="rect">
            <a:avLst/>
          </a:prstGeom>
          <a:noFill/>
        </p:spPr>
        <p:txBody>
          <a:bodyPr wrap="square" rtlCol="0">
            <a:spAutoFit/>
          </a:bodyPr>
          <a:lstStyle/>
          <a:p>
            <a:r>
              <a:rPr lang="bn-IN" sz="2000" dirty="0">
                <a:solidFill>
                  <a:schemeClr val="bg1"/>
                </a:solidFill>
                <a:latin typeface="SutonnyOMJ" panose="01010600010101010101" pitchFamily="2" charset="0"/>
                <a:cs typeface="SutonnyOMJ" panose="01010600010101010101" pitchFamily="2" charset="0"/>
              </a:rPr>
              <a:t>বিভিন্ন ধরণের ক্ষতিকর রাসায়নিক পদার্থ বাষ্প, গ্যাস, ধুলো, ধোঁয়া, কুয়াশা রূপে আমাদের শরীরে প্রবেশ করে। অথবা এসব রাসায়নিক উপাদান আমাদের চামড়ার স্পর্শেও শরীরে প্রবেশ করতে পারে।</a:t>
            </a:r>
            <a:endParaRPr lang="en-US" sz="2000" dirty="0">
              <a:solidFill>
                <a:schemeClr val="bg1"/>
              </a:solidFill>
              <a:latin typeface="SutonnyOMJ" panose="01010600010101010101" pitchFamily="2" charset="0"/>
              <a:cs typeface="SutonnyOMJ" panose="01010600010101010101" pitchFamily="2" charset="0"/>
            </a:endParaRPr>
          </a:p>
        </p:txBody>
      </p:sp>
      <p:grpSp>
        <p:nvGrpSpPr>
          <p:cNvPr id="15" name="Group 14"/>
          <p:cNvGrpSpPr/>
          <p:nvPr/>
        </p:nvGrpSpPr>
        <p:grpSpPr>
          <a:xfrm>
            <a:off x="677929" y="3354193"/>
            <a:ext cx="11196571" cy="369332"/>
            <a:chOff x="677929" y="2925827"/>
            <a:chExt cx="11196571" cy="369332"/>
          </a:xfrm>
        </p:grpSpPr>
        <p:pic>
          <p:nvPicPr>
            <p:cNvPr id="16" name="Graphic 6">
              <a:extLst>
                <a:ext uri="{FF2B5EF4-FFF2-40B4-BE49-F238E27FC236}">
                  <a16:creationId xmlns:a16="http://schemas.microsoft.com/office/drawing/2014/main" id="{44481E03-EBF9-91DC-0FB5-27323745AEDE}"/>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677929" y="2925827"/>
              <a:ext cx="231146" cy="312673"/>
            </a:xfrm>
            <a:prstGeom prst="rect">
              <a:avLst/>
            </a:prstGeom>
          </p:spPr>
        </p:pic>
        <p:sp>
          <p:nvSpPr>
            <p:cNvPr id="17" name="TextBox 16">
              <a:extLst>
                <a:ext uri="{FF2B5EF4-FFF2-40B4-BE49-F238E27FC236}">
                  <a16:creationId xmlns:a16="http://schemas.microsoft.com/office/drawing/2014/main" id="{1E051B33-BA73-4DB5-946C-92B12BD54AB7}"/>
                </a:ext>
              </a:extLst>
            </p:cNvPr>
            <p:cNvSpPr txBox="1"/>
            <p:nvPr/>
          </p:nvSpPr>
          <p:spPr>
            <a:xfrm>
              <a:off x="1052806" y="2925827"/>
              <a:ext cx="10821694" cy="369332"/>
            </a:xfrm>
            <a:prstGeom prst="rect">
              <a:avLst/>
            </a:prstGeom>
            <a:noFill/>
          </p:spPr>
          <p:txBody>
            <a:bodyPr wrap="square" rtlCol="0">
              <a:spAutoFit/>
            </a:bodyPr>
            <a:lstStyle/>
            <a:p>
              <a:pPr lvl="0"/>
              <a:r>
                <a:rPr lang="bn-IN" b="1" dirty="0">
                  <a:solidFill>
                    <a:schemeClr val="bg1"/>
                  </a:solidFill>
                  <a:latin typeface="SutonnyOMJ" panose="01010600010101010101" pitchFamily="2" charset="0"/>
                  <a:cs typeface="SutonnyOMJ" panose="01010600010101010101" pitchFamily="2" charset="0"/>
                </a:rPr>
                <a:t>গ্যাসঃ</a:t>
              </a:r>
              <a:r>
                <a:rPr lang="bn-IN" dirty="0">
                  <a:solidFill>
                    <a:schemeClr val="bg1"/>
                  </a:solidFill>
                  <a:latin typeface="SutonnyOMJ" panose="01010600010101010101" pitchFamily="2" charset="0"/>
                  <a:cs typeface="SutonnyOMJ" panose="01010600010101010101" pitchFamily="2" charset="0"/>
                </a:rPr>
                <a:t> বায়বীয় উপাদান, যা ঘরের তাপমাত্রায় সবসময় বায়ুবাহিত</a:t>
              </a:r>
              <a:endParaRPr lang="en-US" dirty="0">
                <a:solidFill>
                  <a:schemeClr val="bg1"/>
                </a:solidFill>
                <a:latin typeface="SutonnyOMJ" panose="01010600010101010101" pitchFamily="2" charset="0"/>
                <a:cs typeface="SutonnyOMJ" panose="01010600010101010101" pitchFamily="2" charset="0"/>
              </a:endParaRPr>
            </a:p>
          </p:txBody>
        </p:sp>
      </p:grpSp>
      <p:grpSp>
        <p:nvGrpSpPr>
          <p:cNvPr id="18" name="Group 17"/>
          <p:cNvGrpSpPr/>
          <p:nvPr/>
        </p:nvGrpSpPr>
        <p:grpSpPr>
          <a:xfrm>
            <a:off x="677929" y="3782559"/>
            <a:ext cx="11196571" cy="369332"/>
            <a:chOff x="677929" y="2925827"/>
            <a:chExt cx="11196571" cy="369332"/>
          </a:xfrm>
        </p:grpSpPr>
        <p:pic>
          <p:nvPicPr>
            <p:cNvPr id="19" name="Graphic 6">
              <a:extLst>
                <a:ext uri="{FF2B5EF4-FFF2-40B4-BE49-F238E27FC236}">
                  <a16:creationId xmlns:a16="http://schemas.microsoft.com/office/drawing/2014/main" id="{44481E03-EBF9-91DC-0FB5-27323745AEDE}"/>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677929" y="2925827"/>
              <a:ext cx="231146" cy="312673"/>
            </a:xfrm>
            <a:prstGeom prst="rect">
              <a:avLst/>
            </a:prstGeom>
          </p:spPr>
        </p:pic>
        <p:sp>
          <p:nvSpPr>
            <p:cNvPr id="20" name="TextBox 19">
              <a:extLst>
                <a:ext uri="{FF2B5EF4-FFF2-40B4-BE49-F238E27FC236}">
                  <a16:creationId xmlns:a16="http://schemas.microsoft.com/office/drawing/2014/main" id="{1E051B33-BA73-4DB5-946C-92B12BD54AB7}"/>
                </a:ext>
              </a:extLst>
            </p:cNvPr>
            <p:cNvSpPr txBox="1"/>
            <p:nvPr/>
          </p:nvSpPr>
          <p:spPr>
            <a:xfrm>
              <a:off x="1052806" y="2925827"/>
              <a:ext cx="10821694" cy="369332"/>
            </a:xfrm>
            <a:prstGeom prst="rect">
              <a:avLst/>
            </a:prstGeom>
            <a:noFill/>
          </p:spPr>
          <p:txBody>
            <a:bodyPr wrap="square" rtlCol="0">
              <a:spAutoFit/>
            </a:bodyPr>
            <a:lstStyle/>
            <a:p>
              <a:pPr lvl="0"/>
              <a:r>
                <a:rPr lang="bn-IN" b="1" dirty="0">
                  <a:solidFill>
                    <a:schemeClr val="bg1"/>
                  </a:solidFill>
                  <a:latin typeface="SutonnyOMJ" panose="01010600010101010101" pitchFamily="2" charset="0"/>
                  <a:cs typeface="SutonnyOMJ" panose="01010600010101010101" pitchFamily="2" charset="0"/>
                </a:rPr>
                <a:t>বাস্পঃ </a:t>
              </a:r>
              <a:r>
                <a:rPr lang="bn-IN" dirty="0">
                  <a:solidFill>
                    <a:schemeClr val="bg1"/>
                  </a:solidFill>
                  <a:latin typeface="SutonnyOMJ" panose="01010600010101010101" pitchFamily="2" charset="0"/>
                  <a:cs typeface="SutonnyOMJ" panose="01010600010101010101" pitchFamily="2" charset="0"/>
                </a:rPr>
                <a:t>ঘরের তাপমাত্রায় যখন কোন তরল পদার্থ বাষ্পীভূত হয়</a:t>
              </a:r>
              <a:endParaRPr lang="en-US" dirty="0">
                <a:solidFill>
                  <a:schemeClr val="bg1"/>
                </a:solidFill>
                <a:latin typeface="SutonnyOMJ" panose="01010600010101010101" pitchFamily="2" charset="0"/>
                <a:cs typeface="SutonnyOMJ" panose="01010600010101010101" pitchFamily="2" charset="0"/>
              </a:endParaRPr>
            </a:p>
          </p:txBody>
        </p:sp>
      </p:grpSp>
      <p:grpSp>
        <p:nvGrpSpPr>
          <p:cNvPr id="21" name="Group 20"/>
          <p:cNvGrpSpPr/>
          <p:nvPr/>
        </p:nvGrpSpPr>
        <p:grpSpPr>
          <a:xfrm>
            <a:off x="677929" y="4210925"/>
            <a:ext cx="7145271" cy="369332"/>
            <a:chOff x="677929" y="2925827"/>
            <a:chExt cx="7145271" cy="369332"/>
          </a:xfrm>
        </p:grpSpPr>
        <p:pic>
          <p:nvPicPr>
            <p:cNvPr id="22" name="Graphic 6">
              <a:extLst>
                <a:ext uri="{FF2B5EF4-FFF2-40B4-BE49-F238E27FC236}">
                  <a16:creationId xmlns:a16="http://schemas.microsoft.com/office/drawing/2014/main" id="{44481E03-EBF9-91DC-0FB5-27323745AEDE}"/>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677929" y="2925827"/>
              <a:ext cx="231146" cy="312673"/>
            </a:xfrm>
            <a:prstGeom prst="rect">
              <a:avLst/>
            </a:prstGeom>
          </p:spPr>
        </p:pic>
        <p:sp>
          <p:nvSpPr>
            <p:cNvPr id="23" name="TextBox 22">
              <a:extLst>
                <a:ext uri="{FF2B5EF4-FFF2-40B4-BE49-F238E27FC236}">
                  <a16:creationId xmlns:a16="http://schemas.microsoft.com/office/drawing/2014/main" id="{1E051B33-BA73-4DB5-946C-92B12BD54AB7}"/>
                </a:ext>
              </a:extLst>
            </p:cNvPr>
            <p:cNvSpPr txBox="1"/>
            <p:nvPr/>
          </p:nvSpPr>
          <p:spPr>
            <a:xfrm>
              <a:off x="1052806" y="2925827"/>
              <a:ext cx="6770394" cy="369332"/>
            </a:xfrm>
            <a:prstGeom prst="rect">
              <a:avLst/>
            </a:prstGeom>
            <a:noFill/>
          </p:spPr>
          <p:txBody>
            <a:bodyPr wrap="square" rtlCol="0">
              <a:spAutoFit/>
            </a:bodyPr>
            <a:lstStyle/>
            <a:p>
              <a:pPr lvl="0"/>
              <a:r>
                <a:rPr lang="bn-IN" b="1" dirty="0">
                  <a:solidFill>
                    <a:schemeClr val="bg1"/>
                  </a:solidFill>
                  <a:latin typeface="SutonnyOMJ" panose="01010600010101010101" pitchFamily="2" charset="0"/>
                  <a:cs typeface="SutonnyOMJ" panose="01010600010101010101" pitchFamily="2" charset="0"/>
                </a:rPr>
                <a:t>ধুলাবালিঃ</a:t>
              </a:r>
              <a:r>
                <a:rPr lang="bn-IN" dirty="0">
                  <a:solidFill>
                    <a:schemeClr val="bg1"/>
                  </a:solidFill>
                  <a:latin typeface="SutonnyOMJ" panose="01010600010101010101" pitchFamily="2" charset="0"/>
                  <a:cs typeface="SutonnyOMJ" panose="01010600010101010101" pitchFamily="2" charset="0"/>
                </a:rPr>
                <a:t> ভূপৃষ্ঠের সলিড ক্ষতিকর উপাদান, যেগুলো মেকানিক্যাল কাজে কাঁটা কিংবা চূর্ণ করা হয়</a:t>
              </a:r>
              <a:endParaRPr lang="en-US" dirty="0">
                <a:solidFill>
                  <a:schemeClr val="bg1"/>
                </a:solidFill>
                <a:latin typeface="SutonnyOMJ" panose="01010600010101010101" pitchFamily="2" charset="0"/>
                <a:cs typeface="SutonnyOMJ" panose="01010600010101010101" pitchFamily="2" charset="0"/>
              </a:endParaRPr>
            </a:p>
          </p:txBody>
        </p:sp>
      </p:grpSp>
      <p:grpSp>
        <p:nvGrpSpPr>
          <p:cNvPr id="24" name="Group 23"/>
          <p:cNvGrpSpPr/>
          <p:nvPr/>
        </p:nvGrpSpPr>
        <p:grpSpPr>
          <a:xfrm>
            <a:off x="677929" y="4639290"/>
            <a:ext cx="7056371" cy="646331"/>
            <a:chOff x="677929" y="2925827"/>
            <a:chExt cx="7056371" cy="646331"/>
          </a:xfrm>
        </p:grpSpPr>
        <p:pic>
          <p:nvPicPr>
            <p:cNvPr id="25" name="Graphic 6">
              <a:extLst>
                <a:ext uri="{FF2B5EF4-FFF2-40B4-BE49-F238E27FC236}">
                  <a16:creationId xmlns:a16="http://schemas.microsoft.com/office/drawing/2014/main" id="{44481E03-EBF9-91DC-0FB5-27323745AEDE}"/>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677929" y="2925827"/>
              <a:ext cx="231146" cy="312673"/>
            </a:xfrm>
            <a:prstGeom prst="rect">
              <a:avLst/>
            </a:prstGeom>
          </p:spPr>
        </p:pic>
        <p:sp>
          <p:nvSpPr>
            <p:cNvPr id="26" name="TextBox 25">
              <a:extLst>
                <a:ext uri="{FF2B5EF4-FFF2-40B4-BE49-F238E27FC236}">
                  <a16:creationId xmlns:a16="http://schemas.microsoft.com/office/drawing/2014/main" id="{1E051B33-BA73-4DB5-946C-92B12BD54AB7}"/>
                </a:ext>
              </a:extLst>
            </p:cNvPr>
            <p:cNvSpPr txBox="1"/>
            <p:nvPr/>
          </p:nvSpPr>
          <p:spPr>
            <a:xfrm>
              <a:off x="1052806" y="2925827"/>
              <a:ext cx="6681494" cy="646331"/>
            </a:xfrm>
            <a:prstGeom prst="rect">
              <a:avLst/>
            </a:prstGeom>
            <a:noFill/>
          </p:spPr>
          <p:txBody>
            <a:bodyPr wrap="square" rtlCol="0">
              <a:spAutoFit/>
            </a:bodyPr>
            <a:lstStyle/>
            <a:p>
              <a:pPr lvl="0"/>
              <a:r>
                <a:rPr lang="bn-IN" b="1" dirty="0">
                  <a:solidFill>
                    <a:schemeClr val="bg1"/>
                  </a:solidFill>
                  <a:latin typeface="SutonnyOMJ" panose="01010600010101010101" pitchFamily="2" charset="0"/>
                  <a:cs typeface="SutonnyOMJ" panose="01010600010101010101" pitchFamily="2" charset="0"/>
                </a:rPr>
                <a:t>ধোঁয়াঃ </a:t>
              </a:r>
              <a:r>
                <a:rPr lang="bn-IN" dirty="0">
                  <a:solidFill>
                    <a:schemeClr val="bg1"/>
                  </a:solidFill>
                  <a:latin typeface="SutonnyOMJ" panose="01010600010101010101" pitchFamily="2" charset="0"/>
                  <a:cs typeface="SutonnyOMJ" panose="01010600010101010101" pitchFamily="2" charset="0"/>
                </a:rPr>
                <a:t>বাতাসে ঘনীভূত গ্যাস, যেটা রাসায়নিক পরিবর্তনের মাধ্যমে সূক্ষ্ম সলিড কণায় পরিণত হয়ে বাতাসে ভেসে বেড়ায়</a:t>
              </a:r>
              <a:endParaRPr lang="en-US" dirty="0">
                <a:solidFill>
                  <a:schemeClr val="bg1"/>
                </a:solidFill>
                <a:latin typeface="SutonnyOMJ" panose="01010600010101010101" pitchFamily="2" charset="0"/>
                <a:cs typeface="SutonnyOMJ" panose="01010600010101010101" pitchFamily="2" charset="0"/>
              </a:endParaRPr>
            </a:p>
          </p:txBody>
        </p:sp>
      </p:grpSp>
      <p:pic>
        <p:nvPicPr>
          <p:cNvPr id="27" name="Picture 26"/>
          <p:cNvPicPr/>
          <p:nvPr/>
        </p:nvPicPr>
        <p:blipFill>
          <a:blip r:embed="rId4">
            <a:extLst>
              <a:ext uri="{28A0092B-C50C-407E-A947-70E740481C1C}">
                <a14:useLocalDpi xmlns:a14="http://schemas.microsoft.com/office/drawing/2010/main" val="0"/>
              </a:ext>
            </a:extLst>
          </a:blip>
          <a:srcRect/>
          <a:stretch>
            <a:fillRect/>
          </a:stretch>
        </p:blipFill>
        <p:spPr bwMode="auto">
          <a:xfrm>
            <a:off x="8272462" y="2668134"/>
            <a:ext cx="3419475" cy="2228850"/>
          </a:xfrm>
          <a:prstGeom prst="rect">
            <a:avLst/>
          </a:prstGeom>
          <a:solidFill>
            <a:srgbClr val="FFFFFF">
              <a:shade val="85000"/>
            </a:srgbClr>
          </a:solidFill>
          <a:ln w="88900" cap="sq">
            <a:solidFill>
              <a:schemeClr val="bg1"/>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8" name="TextBox 27"/>
          <p:cNvSpPr txBox="1"/>
          <p:nvPr/>
        </p:nvSpPr>
        <p:spPr>
          <a:xfrm>
            <a:off x="8927410" y="4970011"/>
            <a:ext cx="2172390" cy="369332"/>
          </a:xfrm>
          <a:prstGeom prst="rect">
            <a:avLst/>
          </a:prstGeom>
          <a:noFill/>
        </p:spPr>
        <p:txBody>
          <a:bodyPr wrap="none" rtlCol="0">
            <a:spAutoFit/>
          </a:bodyPr>
          <a:lstStyle/>
          <a:p>
            <a:pPr algn="ctr"/>
            <a:r>
              <a:rPr lang="en-US" dirty="0" smtClean="0">
                <a:solidFill>
                  <a:schemeClr val="bg1"/>
                </a:solidFill>
                <a:latin typeface="Poppins" panose="00000500000000000000" pitchFamily="2" charset="0"/>
                <a:cs typeface="Poppins" panose="00000500000000000000" pitchFamily="2" charset="0"/>
              </a:rPr>
              <a:t>Chemical Hazard</a:t>
            </a:r>
            <a:endParaRPr lang="en-US" dirty="0">
              <a:solidFill>
                <a:schemeClr val="bg1"/>
              </a:solidFill>
              <a:latin typeface="Poppins" panose="00000500000000000000" pitchFamily="2" charset="0"/>
              <a:cs typeface="Poppins" panose="00000500000000000000" pitchFamily="2" charset="0"/>
            </a:endParaRPr>
          </a:p>
        </p:txBody>
      </p:sp>
    </p:spTree>
    <p:extLst>
      <p:ext uri="{BB962C8B-B14F-4D97-AF65-F5344CB8AC3E}">
        <p14:creationId xmlns:p14="http://schemas.microsoft.com/office/powerpoint/2010/main" val="341605551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8D94C4C-9CF0-C5AC-0394-24E1414ED96D}"/>
              </a:ext>
            </a:extLst>
          </p:cNvPr>
          <p:cNvSpPr/>
          <p:nvPr/>
        </p:nvSpPr>
        <p:spPr>
          <a:xfrm>
            <a:off x="0" y="746449"/>
            <a:ext cx="12192000" cy="118498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a:extLst>
              <a:ext uri="{FF2B5EF4-FFF2-40B4-BE49-F238E27FC236}">
                <a16:creationId xmlns:a16="http://schemas.microsoft.com/office/drawing/2014/main" id="{6059D8D3-06CA-6CF5-D32D-D8563A3F5D86}"/>
              </a:ext>
            </a:extLst>
          </p:cNvPr>
          <p:cNvSpPr txBox="1"/>
          <p:nvPr/>
        </p:nvSpPr>
        <p:spPr>
          <a:xfrm>
            <a:off x="2879609" y="985000"/>
            <a:ext cx="6862302" cy="707886"/>
          </a:xfrm>
          <a:prstGeom prst="rect">
            <a:avLst/>
          </a:prstGeom>
          <a:noFill/>
        </p:spPr>
        <p:txBody>
          <a:bodyPr wrap="square" rtlCol="0">
            <a:spAutoFit/>
          </a:bodyPr>
          <a:lstStyle/>
          <a:p>
            <a:pPr algn="ctr"/>
            <a:r>
              <a:rPr lang="en-US" sz="4000" b="1" dirty="0" smtClean="0">
                <a:solidFill>
                  <a:srgbClr val="343995"/>
                </a:solidFill>
                <a:latin typeface="Poppins" panose="00000500000000000000" pitchFamily="2" charset="0"/>
                <a:cs typeface="Poppins" panose="00000500000000000000" pitchFamily="2" charset="0"/>
              </a:rPr>
              <a:t>Chemical Hazard</a:t>
            </a:r>
            <a:endParaRPr lang="en-US" sz="4000" b="1" dirty="0">
              <a:solidFill>
                <a:srgbClr val="343995"/>
              </a:solidFill>
              <a:latin typeface="SutonnyMJ" pitchFamily="2" charset="0"/>
            </a:endParaRPr>
          </a:p>
        </p:txBody>
      </p:sp>
      <p:grpSp>
        <p:nvGrpSpPr>
          <p:cNvPr id="2" name="Group 1"/>
          <p:cNvGrpSpPr/>
          <p:nvPr/>
        </p:nvGrpSpPr>
        <p:grpSpPr>
          <a:xfrm>
            <a:off x="677929" y="2716576"/>
            <a:ext cx="7043671" cy="369332"/>
            <a:chOff x="677929" y="2925827"/>
            <a:chExt cx="11196571" cy="446892"/>
          </a:xfrm>
        </p:grpSpPr>
        <p:pic>
          <p:nvPicPr>
            <p:cNvPr id="7" name="Graphic 6">
              <a:extLst>
                <a:ext uri="{FF2B5EF4-FFF2-40B4-BE49-F238E27FC236}">
                  <a16:creationId xmlns:a16="http://schemas.microsoft.com/office/drawing/2014/main" id="{44481E03-EBF9-91DC-0FB5-27323745AEDE}"/>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677929" y="2925827"/>
              <a:ext cx="374877" cy="312673"/>
            </a:xfrm>
            <a:prstGeom prst="rect">
              <a:avLst/>
            </a:prstGeom>
          </p:spPr>
        </p:pic>
        <p:sp>
          <p:nvSpPr>
            <p:cNvPr id="8" name="TextBox 7">
              <a:extLst>
                <a:ext uri="{FF2B5EF4-FFF2-40B4-BE49-F238E27FC236}">
                  <a16:creationId xmlns:a16="http://schemas.microsoft.com/office/drawing/2014/main" id="{1E051B33-BA73-4DB5-946C-92B12BD54AB7}"/>
                </a:ext>
              </a:extLst>
            </p:cNvPr>
            <p:cNvSpPr txBox="1"/>
            <p:nvPr/>
          </p:nvSpPr>
          <p:spPr>
            <a:xfrm>
              <a:off x="1052806" y="2925827"/>
              <a:ext cx="10821694" cy="446892"/>
            </a:xfrm>
            <a:prstGeom prst="rect">
              <a:avLst/>
            </a:prstGeom>
            <a:noFill/>
          </p:spPr>
          <p:txBody>
            <a:bodyPr wrap="square" rtlCol="0">
              <a:spAutoFit/>
            </a:bodyPr>
            <a:lstStyle/>
            <a:p>
              <a:pPr lvl="0"/>
              <a:r>
                <a:rPr lang="bn-IN" b="1" dirty="0">
                  <a:solidFill>
                    <a:schemeClr val="bg1"/>
                  </a:solidFill>
                  <a:latin typeface="SutonnyOMJ" panose="01010600010101010101" pitchFamily="2" charset="0"/>
                  <a:cs typeface="SutonnyOMJ" panose="01010600010101010101" pitchFamily="2" charset="0"/>
                </a:rPr>
                <a:t>শ্বাসগ্রহণঃ</a:t>
              </a:r>
              <a:r>
                <a:rPr lang="bn-IN" dirty="0">
                  <a:solidFill>
                    <a:schemeClr val="bg1"/>
                  </a:solidFill>
                  <a:latin typeface="SutonnyOMJ" panose="01010600010101010101" pitchFamily="2" charset="0"/>
                  <a:cs typeface="SutonnyOMJ" panose="01010600010101010101" pitchFamily="2" charset="0"/>
                </a:rPr>
                <a:t> বিষাক্ত বায়ুতে নিঃশ্বাস গ্রহণ করাটা সবাচাইতে বিপদজনক প্রবেশপথ</a:t>
              </a:r>
              <a:endParaRPr lang="en-US" dirty="0">
                <a:solidFill>
                  <a:schemeClr val="bg1"/>
                </a:solidFill>
                <a:latin typeface="SutonnyOMJ" panose="01010600010101010101" pitchFamily="2" charset="0"/>
                <a:cs typeface="SutonnyOMJ" panose="01010600010101010101" pitchFamily="2" charset="0"/>
              </a:endParaRPr>
            </a:p>
          </p:txBody>
        </p:sp>
      </p:grpSp>
      <p:sp>
        <p:nvSpPr>
          <p:cNvPr id="10" name="TextBox 9">
            <a:extLst>
              <a:ext uri="{FF2B5EF4-FFF2-40B4-BE49-F238E27FC236}">
                <a16:creationId xmlns:a16="http://schemas.microsoft.com/office/drawing/2014/main" id="{1E051B33-BA73-4DB5-946C-92B12BD54AB7}"/>
              </a:ext>
            </a:extLst>
          </p:cNvPr>
          <p:cNvSpPr txBox="1"/>
          <p:nvPr/>
        </p:nvSpPr>
        <p:spPr>
          <a:xfrm>
            <a:off x="405106" y="2169988"/>
            <a:ext cx="10694694" cy="400110"/>
          </a:xfrm>
          <a:prstGeom prst="rect">
            <a:avLst/>
          </a:prstGeom>
          <a:noFill/>
        </p:spPr>
        <p:txBody>
          <a:bodyPr wrap="square" rtlCol="0">
            <a:spAutoFit/>
          </a:bodyPr>
          <a:lstStyle/>
          <a:p>
            <a:r>
              <a:rPr lang="bn-IN" sz="2000" b="1" dirty="0">
                <a:solidFill>
                  <a:schemeClr val="bg1"/>
                </a:solidFill>
                <a:latin typeface="SutonnyOMJ" panose="01010600010101010101" pitchFamily="2" charset="0"/>
                <a:cs typeface="SutonnyOMJ" panose="01010600010101010101" pitchFamily="2" charset="0"/>
              </a:rPr>
              <a:t>শরীরে ক্যামিকেল হ্যাযার্ড প্রবেশের চারটি সম্ভাব্য </a:t>
            </a:r>
            <a:r>
              <a:rPr lang="bn-IN" sz="2000" b="1" dirty="0" smtClean="0">
                <a:solidFill>
                  <a:schemeClr val="bg1"/>
                </a:solidFill>
                <a:latin typeface="SutonnyOMJ" panose="01010600010101010101" pitchFamily="2" charset="0"/>
                <a:cs typeface="SutonnyOMJ" panose="01010600010101010101" pitchFamily="2" charset="0"/>
              </a:rPr>
              <a:t>প্রবেশপথ</a:t>
            </a:r>
            <a:r>
              <a:rPr lang="en-US" sz="2000" b="1" dirty="0" smtClean="0">
                <a:solidFill>
                  <a:schemeClr val="bg1"/>
                </a:solidFill>
                <a:latin typeface="SutonnyOMJ" panose="01010600010101010101" pitchFamily="2" charset="0"/>
                <a:cs typeface="SutonnyOMJ" panose="01010600010101010101" pitchFamily="2" charset="0"/>
              </a:rPr>
              <a:t> :</a:t>
            </a:r>
            <a:endParaRPr lang="en-US" sz="2000" dirty="0">
              <a:solidFill>
                <a:schemeClr val="bg1"/>
              </a:solidFill>
              <a:latin typeface="SutonnyOMJ" panose="01010600010101010101" pitchFamily="2" charset="0"/>
              <a:cs typeface="SutonnyOMJ" panose="01010600010101010101" pitchFamily="2" charset="0"/>
            </a:endParaRPr>
          </a:p>
        </p:txBody>
      </p:sp>
      <p:grpSp>
        <p:nvGrpSpPr>
          <p:cNvPr id="15" name="Group 14"/>
          <p:cNvGrpSpPr/>
          <p:nvPr/>
        </p:nvGrpSpPr>
        <p:grpSpPr>
          <a:xfrm>
            <a:off x="677929" y="3144942"/>
            <a:ext cx="7043671" cy="369332"/>
            <a:chOff x="677929" y="2925827"/>
            <a:chExt cx="11196571" cy="446892"/>
          </a:xfrm>
        </p:grpSpPr>
        <p:pic>
          <p:nvPicPr>
            <p:cNvPr id="16" name="Graphic 6">
              <a:extLst>
                <a:ext uri="{FF2B5EF4-FFF2-40B4-BE49-F238E27FC236}">
                  <a16:creationId xmlns:a16="http://schemas.microsoft.com/office/drawing/2014/main" id="{44481E03-EBF9-91DC-0FB5-27323745AEDE}"/>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677929" y="2925827"/>
              <a:ext cx="374877" cy="312673"/>
            </a:xfrm>
            <a:prstGeom prst="rect">
              <a:avLst/>
            </a:prstGeom>
          </p:spPr>
        </p:pic>
        <p:sp>
          <p:nvSpPr>
            <p:cNvPr id="17" name="TextBox 16">
              <a:extLst>
                <a:ext uri="{FF2B5EF4-FFF2-40B4-BE49-F238E27FC236}">
                  <a16:creationId xmlns:a16="http://schemas.microsoft.com/office/drawing/2014/main" id="{1E051B33-BA73-4DB5-946C-92B12BD54AB7}"/>
                </a:ext>
              </a:extLst>
            </p:cNvPr>
            <p:cNvSpPr txBox="1"/>
            <p:nvPr/>
          </p:nvSpPr>
          <p:spPr>
            <a:xfrm>
              <a:off x="1052806" y="2925827"/>
              <a:ext cx="10821694" cy="446892"/>
            </a:xfrm>
            <a:prstGeom prst="rect">
              <a:avLst/>
            </a:prstGeom>
            <a:noFill/>
          </p:spPr>
          <p:txBody>
            <a:bodyPr wrap="square" rtlCol="0">
              <a:spAutoFit/>
            </a:bodyPr>
            <a:lstStyle/>
            <a:p>
              <a:pPr lvl="0"/>
              <a:r>
                <a:rPr lang="bn-IN" b="1" dirty="0">
                  <a:solidFill>
                    <a:schemeClr val="bg1"/>
                  </a:solidFill>
                  <a:latin typeface="SutonnyOMJ" panose="01010600010101010101" pitchFamily="2" charset="0"/>
                  <a:cs typeface="SutonnyOMJ" panose="01010600010101010101" pitchFamily="2" charset="0"/>
                </a:rPr>
                <a:t>গলধঃকরণঃ</a:t>
              </a:r>
              <a:r>
                <a:rPr lang="bn-IN" dirty="0">
                  <a:solidFill>
                    <a:schemeClr val="bg1"/>
                  </a:solidFill>
                  <a:latin typeface="SutonnyOMJ" panose="01010600010101010101" pitchFamily="2" charset="0"/>
                  <a:cs typeface="SutonnyOMJ" panose="01010600010101010101" pitchFamily="2" charset="0"/>
                </a:rPr>
                <a:t> খাদ্যনালীর মধ্য দিয়ে বিষ প্রবেশ করে</a:t>
              </a:r>
              <a:endParaRPr lang="en-US" dirty="0">
                <a:solidFill>
                  <a:schemeClr val="bg1"/>
                </a:solidFill>
                <a:latin typeface="SutonnyOMJ" panose="01010600010101010101" pitchFamily="2" charset="0"/>
                <a:cs typeface="SutonnyOMJ" panose="01010600010101010101" pitchFamily="2" charset="0"/>
              </a:endParaRPr>
            </a:p>
          </p:txBody>
        </p:sp>
      </p:grpSp>
      <p:grpSp>
        <p:nvGrpSpPr>
          <p:cNvPr id="18" name="Group 17"/>
          <p:cNvGrpSpPr/>
          <p:nvPr/>
        </p:nvGrpSpPr>
        <p:grpSpPr>
          <a:xfrm>
            <a:off x="677929" y="3573310"/>
            <a:ext cx="7043671" cy="400110"/>
            <a:chOff x="677929" y="2925827"/>
            <a:chExt cx="11196571" cy="484133"/>
          </a:xfrm>
        </p:grpSpPr>
        <p:pic>
          <p:nvPicPr>
            <p:cNvPr id="19" name="Graphic 6">
              <a:extLst>
                <a:ext uri="{FF2B5EF4-FFF2-40B4-BE49-F238E27FC236}">
                  <a16:creationId xmlns:a16="http://schemas.microsoft.com/office/drawing/2014/main" id="{44481E03-EBF9-91DC-0FB5-27323745AEDE}"/>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677929" y="2925827"/>
              <a:ext cx="374877" cy="312672"/>
            </a:xfrm>
            <a:prstGeom prst="rect">
              <a:avLst/>
            </a:prstGeom>
          </p:spPr>
        </p:pic>
        <p:sp>
          <p:nvSpPr>
            <p:cNvPr id="20" name="TextBox 19">
              <a:extLst>
                <a:ext uri="{FF2B5EF4-FFF2-40B4-BE49-F238E27FC236}">
                  <a16:creationId xmlns:a16="http://schemas.microsoft.com/office/drawing/2014/main" id="{1E051B33-BA73-4DB5-946C-92B12BD54AB7}"/>
                </a:ext>
              </a:extLst>
            </p:cNvPr>
            <p:cNvSpPr txBox="1"/>
            <p:nvPr/>
          </p:nvSpPr>
          <p:spPr>
            <a:xfrm>
              <a:off x="1052806" y="2925827"/>
              <a:ext cx="10821694" cy="484133"/>
            </a:xfrm>
            <a:prstGeom prst="rect">
              <a:avLst/>
            </a:prstGeom>
            <a:noFill/>
          </p:spPr>
          <p:txBody>
            <a:bodyPr wrap="square" rtlCol="0">
              <a:spAutoFit/>
            </a:bodyPr>
            <a:lstStyle/>
            <a:p>
              <a:pPr lvl="0"/>
              <a:r>
                <a:rPr lang="bn-IN" sz="2000" b="1" dirty="0">
                  <a:solidFill>
                    <a:schemeClr val="bg1"/>
                  </a:solidFill>
                  <a:latin typeface="SutonnyOMJ" panose="01010600010101010101" pitchFamily="2" charset="0"/>
                  <a:cs typeface="SutonnyOMJ" panose="01010600010101010101" pitchFamily="2" charset="0"/>
                </a:rPr>
                <a:t>শোষণঃ</a:t>
              </a:r>
              <a:r>
                <a:rPr lang="bn-IN" sz="2000" dirty="0">
                  <a:solidFill>
                    <a:schemeClr val="bg1"/>
                  </a:solidFill>
                  <a:latin typeface="SutonnyOMJ" panose="01010600010101010101" pitchFamily="2" charset="0"/>
                  <a:cs typeface="SutonnyOMJ" panose="01010600010101010101" pitchFamily="2" charset="0"/>
                </a:rPr>
                <a:t> চামড়ার ভেতর দিয়ে বিষ রক্তপ্রবাহে প্রবেশ করে</a:t>
              </a:r>
              <a:endParaRPr lang="en-US" sz="2000" dirty="0">
                <a:solidFill>
                  <a:schemeClr val="bg1"/>
                </a:solidFill>
                <a:latin typeface="SutonnyOMJ" panose="01010600010101010101" pitchFamily="2" charset="0"/>
                <a:cs typeface="SutonnyOMJ" panose="01010600010101010101" pitchFamily="2" charset="0"/>
              </a:endParaRPr>
            </a:p>
          </p:txBody>
        </p:sp>
      </p:grpSp>
      <p:grpSp>
        <p:nvGrpSpPr>
          <p:cNvPr id="21" name="Group 20"/>
          <p:cNvGrpSpPr/>
          <p:nvPr/>
        </p:nvGrpSpPr>
        <p:grpSpPr>
          <a:xfrm>
            <a:off x="677929" y="4001674"/>
            <a:ext cx="7043671" cy="369332"/>
            <a:chOff x="677929" y="2925827"/>
            <a:chExt cx="11196571" cy="446892"/>
          </a:xfrm>
        </p:grpSpPr>
        <p:pic>
          <p:nvPicPr>
            <p:cNvPr id="22" name="Graphic 6">
              <a:extLst>
                <a:ext uri="{FF2B5EF4-FFF2-40B4-BE49-F238E27FC236}">
                  <a16:creationId xmlns:a16="http://schemas.microsoft.com/office/drawing/2014/main" id="{44481E03-EBF9-91DC-0FB5-27323745AEDE}"/>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677929" y="2925827"/>
              <a:ext cx="374877" cy="312673"/>
            </a:xfrm>
            <a:prstGeom prst="rect">
              <a:avLst/>
            </a:prstGeom>
          </p:spPr>
        </p:pic>
        <p:sp>
          <p:nvSpPr>
            <p:cNvPr id="23" name="TextBox 22">
              <a:extLst>
                <a:ext uri="{FF2B5EF4-FFF2-40B4-BE49-F238E27FC236}">
                  <a16:creationId xmlns:a16="http://schemas.microsoft.com/office/drawing/2014/main" id="{1E051B33-BA73-4DB5-946C-92B12BD54AB7}"/>
                </a:ext>
              </a:extLst>
            </p:cNvPr>
            <p:cNvSpPr txBox="1"/>
            <p:nvPr/>
          </p:nvSpPr>
          <p:spPr>
            <a:xfrm>
              <a:off x="1052806" y="2925827"/>
              <a:ext cx="10821694" cy="446892"/>
            </a:xfrm>
            <a:prstGeom prst="rect">
              <a:avLst/>
            </a:prstGeom>
            <a:noFill/>
          </p:spPr>
          <p:txBody>
            <a:bodyPr wrap="square" rtlCol="0">
              <a:spAutoFit/>
            </a:bodyPr>
            <a:lstStyle/>
            <a:p>
              <a:pPr lvl="0"/>
              <a:r>
                <a:rPr lang="bn-IN" b="1" dirty="0">
                  <a:solidFill>
                    <a:schemeClr val="bg1"/>
                  </a:solidFill>
                  <a:latin typeface="SutonnyOMJ" panose="01010600010101010101" pitchFamily="2" charset="0"/>
                  <a:cs typeface="SutonnyOMJ" panose="01010600010101010101" pitchFamily="2" charset="0"/>
                </a:rPr>
                <a:t>ইনজেকশনঃ </a:t>
              </a:r>
              <a:r>
                <a:rPr lang="bn-IN" dirty="0">
                  <a:solidFill>
                    <a:schemeClr val="bg1"/>
                  </a:solidFill>
                  <a:latin typeface="SutonnyOMJ" panose="01010600010101010101" pitchFamily="2" charset="0"/>
                  <a:cs typeface="SutonnyOMJ" panose="01010600010101010101" pitchFamily="2" charset="0"/>
                </a:rPr>
                <a:t>ইনজেকশনের সুঁইয়ের মধ্য দিয়েও শরীরে সরাসরি বিষ প্রবেশ করে থাকে</a:t>
              </a:r>
              <a:endParaRPr lang="en-US" dirty="0">
                <a:solidFill>
                  <a:schemeClr val="bg1"/>
                </a:solidFill>
                <a:latin typeface="SutonnyOMJ" panose="01010600010101010101" pitchFamily="2" charset="0"/>
                <a:cs typeface="SutonnyOMJ" panose="01010600010101010101" pitchFamily="2" charset="0"/>
              </a:endParaRPr>
            </a:p>
          </p:txBody>
        </p:sp>
      </p:grpSp>
      <p:pic>
        <p:nvPicPr>
          <p:cNvPr id="27" name="Picture 26"/>
          <p:cNvPicPr/>
          <p:nvPr/>
        </p:nvPicPr>
        <p:blipFill>
          <a:blip r:embed="rId4">
            <a:extLst>
              <a:ext uri="{28A0092B-C50C-407E-A947-70E740481C1C}">
                <a14:useLocalDpi xmlns:a14="http://schemas.microsoft.com/office/drawing/2010/main" val="0"/>
              </a:ext>
            </a:extLst>
          </a:blip>
          <a:srcRect/>
          <a:stretch>
            <a:fillRect/>
          </a:stretch>
        </p:blipFill>
        <p:spPr bwMode="auto">
          <a:xfrm>
            <a:off x="8100938" y="2221449"/>
            <a:ext cx="3281945" cy="2962127"/>
          </a:xfrm>
          <a:prstGeom prst="rect">
            <a:avLst/>
          </a:prstGeom>
          <a:solidFill>
            <a:srgbClr val="FFFFFF">
              <a:shade val="85000"/>
            </a:srgbClr>
          </a:solidFill>
          <a:ln w="88900" cap="sq">
            <a:solidFill>
              <a:schemeClr val="accent1"/>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8" name="TextBox 27"/>
          <p:cNvSpPr txBox="1"/>
          <p:nvPr/>
        </p:nvSpPr>
        <p:spPr>
          <a:xfrm>
            <a:off x="8655715" y="5288922"/>
            <a:ext cx="2172390" cy="369332"/>
          </a:xfrm>
          <a:prstGeom prst="rect">
            <a:avLst/>
          </a:prstGeom>
          <a:noFill/>
        </p:spPr>
        <p:txBody>
          <a:bodyPr wrap="none" rtlCol="0">
            <a:spAutoFit/>
          </a:bodyPr>
          <a:lstStyle/>
          <a:p>
            <a:pPr algn="ctr"/>
            <a:r>
              <a:rPr lang="en-US" dirty="0" smtClean="0">
                <a:solidFill>
                  <a:schemeClr val="bg1"/>
                </a:solidFill>
                <a:latin typeface="Poppins" panose="00000500000000000000" pitchFamily="2" charset="0"/>
                <a:cs typeface="Poppins" panose="00000500000000000000" pitchFamily="2" charset="0"/>
              </a:rPr>
              <a:t>Chemical Hazard</a:t>
            </a:r>
            <a:endParaRPr lang="en-US" dirty="0">
              <a:solidFill>
                <a:schemeClr val="bg1"/>
              </a:solidFill>
              <a:latin typeface="Poppins" panose="00000500000000000000" pitchFamily="2" charset="0"/>
              <a:cs typeface="Poppins" panose="00000500000000000000" pitchFamily="2" charset="0"/>
            </a:endParaRPr>
          </a:p>
        </p:txBody>
      </p:sp>
    </p:spTree>
    <p:extLst>
      <p:ext uri="{BB962C8B-B14F-4D97-AF65-F5344CB8AC3E}">
        <p14:creationId xmlns:p14="http://schemas.microsoft.com/office/powerpoint/2010/main" val="164752629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8D94C4C-9CF0-C5AC-0394-24E1414ED96D}"/>
              </a:ext>
            </a:extLst>
          </p:cNvPr>
          <p:cNvSpPr/>
          <p:nvPr/>
        </p:nvSpPr>
        <p:spPr>
          <a:xfrm>
            <a:off x="0" y="746449"/>
            <a:ext cx="12192000" cy="118498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a:extLst>
              <a:ext uri="{FF2B5EF4-FFF2-40B4-BE49-F238E27FC236}">
                <a16:creationId xmlns:a16="http://schemas.microsoft.com/office/drawing/2014/main" id="{6059D8D3-06CA-6CF5-D32D-D8563A3F5D86}"/>
              </a:ext>
            </a:extLst>
          </p:cNvPr>
          <p:cNvSpPr txBox="1"/>
          <p:nvPr/>
        </p:nvSpPr>
        <p:spPr>
          <a:xfrm>
            <a:off x="2879609" y="985000"/>
            <a:ext cx="6862302" cy="707886"/>
          </a:xfrm>
          <a:prstGeom prst="rect">
            <a:avLst/>
          </a:prstGeom>
          <a:noFill/>
        </p:spPr>
        <p:txBody>
          <a:bodyPr wrap="square" rtlCol="0">
            <a:spAutoFit/>
          </a:bodyPr>
          <a:lstStyle/>
          <a:p>
            <a:pPr algn="ctr"/>
            <a:r>
              <a:rPr lang="en-US" sz="4000" b="1" dirty="0" smtClean="0">
                <a:solidFill>
                  <a:srgbClr val="343995"/>
                </a:solidFill>
                <a:latin typeface="Poppins" panose="00000500000000000000" pitchFamily="2" charset="0"/>
                <a:cs typeface="Poppins" panose="00000500000000000000" pitchFamily="2" charset="0"/>
              </a:rPr>
              <a:t>Electrical Hazard</a:t>
            </a:r>
            <a:endParaRPr lang="en-US" sz="4000" b="1" dirty="0">
              <a:solidFill>
                <a:srgbClr val="343995"/>
              </a:solidFill>
              <a:latin typeface="SutonnyMJ" pitchFamily="2" charset="0"/>
            </a:endParaRPr>
          </a:p>
        </p:txBody>
      </p:sp>
      <p:sp>
        <p:nvSpPr>
          <p:cNvPr id="10" name="TextBox 9">
            <a:extLst>
              <a:ext uri="{FF2B5EF4-FFF2-40B4-BE49-F238E27FC236}">
                <a16:creationId xmlns:a16="http://schemas.microsoft.com/office/drawing/2014/main" id="{1E051B33-BA73-4DB5-946C-92B12BD54AB7}"/>
              </a:ext>
            </a:extLst>
          </p:cNvPr>
          <p:cNvSpPr txBox="1"/>
          <p:nvPr/>
        </p:nvSpPr>
        <p:spPr>
          <a:xfrm>
            <a:off x="722606" y="2677988"/>
            <a:ext cx="10720094" cy="1015663"/>
          </a:xfrm>
          <a:prstGeom prst="rect">
            <a:avLst/>
          </a:prstGeom>
          <a:noFill/>
        </p:spPr>
        <p:txBody>
          <a:bodyPr wrap="square" rtlCol="0">
            <a:spAutoFit/>
          </a:bodyPr>
          <a:lstStyle/>
          <a:p>
            <a:r>
              <a:rPr lang="bn-IN" sz="2000" dirty="0">
                <a:solidFill>
                  <a:schemeClr val="bg1"/>
                </a:solidFill>
                <a:latin typeface="SutonnyOMJ" panose="01010600010101010101" pitchFamily="2" charset="0"/>
                <a:cs typeface="SutonnyOMJ" panose="01010600010101010101" pitchFamily="2" charset="0"/>
              </a:rPr>
              <a:t>যখন কোন ব্যক্তি একটি বৈদ্যুতিক সার্কিটের সংস্পর্শে আসার কারণে তার শরীরের মধ্য দিয়ে বিদ্যুৎ প্রবাহিত হয় তখন বৈদ্যুতিক শক ঘটে থাকে। মারাত্মক মাত্রার শককে বলা হয় ইলেকট্রোকিউশন। বৈদ্যুতিক দুর্ঘটনাগুলো সাধারণত কয়েকটা ফ্যাক্টরের কম্বিনেশনে ঘটে, সেগুলো হলঃ</a:t>
            </a:r>
            <a:endParaRPr lang="en-US" sz="2000" dirty="0">
              <a:solidFill>
                <a:schemeClr val="bg1"/>
              </a:solidFill>
              <a:latin typeface="SutonnyOMJ" panose="01010600010101010101" pitchFamily="2" charset="0"/>
              <a:cs typeface="SutonnyOMJ" panose="01010600010101010101" pitchFamily="2" charset="0"/>
            </a:endParaRPr>
          </a:p>
        </p:txBody>
      </p:sp>
      <p:pic>
        <p:nvPicPr>
          <p:cNvPr id="24" name="Graphic 6">
            <a:extLst>
              <a:ext uri="{FF2B5EF4-FFF2-40B4-BE49-F238E27FC236}">
                <a16:creationId xmlns:a16="http://schemas.microsoft.com/office/drawing/2014/main" id="{44481E03-EBF9-91DC-0FB5-27323745AEDE}"/>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431719" y="2748840"/>
            <a:ext cx="236392" cy="258407"/>
          </a:xfrm>
          <a:prstGeom prst="rect">
            <a:avLst/>
          </a:prstGeom>
        </p:spPr>
      </p:pic>
      <p:sp>
        <p:nvSpPr>
          <p:cNvPr id="3" name="TextBox 2"/>
          <p:cNvSpPr txBox="1"/>
          <p:nvPr/>
        </p:nvSpPr>
        <p:spPr>
          <a:xfrm>
            <a:off x="901700" y="3769851"/>
            <a:ext cx="2845651" cy="1200329"/>
          </a:xfrm>
          <a:prstGeom prst="rect">
            <a:avLst/>
          </a:prstGeom>
          <a:noFill/>
        </p:spPr>
        <p:txBody>
          <a:bodyPr wrap="none" rtlCol="0">
            <a:spAutoFit/>
          </a:bodyPr>
          <a:lstStyle/>
          <a:p>
            <a:pPr marL="285750" lvl="0" indent="-285750">
              <a:buFont typeface="Arial" panose="020B0604020202020204" pitchFamily="34" charset="0"/>
              <a:buChar char="•"/>
            </a:pPr>
            <a:r>
              <a:rPr lang="bn-IN" dirty="0">
                <a:solidFill>
                  <a:schemeClr val="bg1"/>
                </a:solidFill>
                <a:latin typeface="SutonnyOMJ" panose="01010600010101010101" pitchFamily="2" charset="0"/>
                <a:cs typeface="SutonnyOMJ" panose="01010600010101010101" pitchFamily="2" charset="0"/>
              </a:rPr>
              <a:t>বিপজ্জনক কাজের পরিবেশ</a:t>
            </a:r>
            <a:endParaRPr lang="en-US" dirty="0">
              <a:solidFill>
                <a:schemeClr val="bg1"/>
              </a:solidFill>
              <a:latin typeface="SutonnyOMJ" panose="01010600010101010101" pitchFamily="2" charset="0"/>
              <a:cs typeface="SutonnyOMJ" panose="01010600010101010101" pitchFamily="2" charset="0"/>
            </a:endParaRPr>
          </a:p>
          <a:p>
            <a:pPr marL="285750" lvl="0" indent="-285750">
              <a:buFont typeface="Arial" panose="020B0604020202020204" pitchFamily="34" charset="0"/>
              <a:buChar char="•"/>
            </a:pPr>
            <a:r>
              <a:rPr lang="bn-IN" dirty="0">
                <a:solidFill>
                  <a:schemeClr val="bg1"/>
                </a:solidFill>
                <a:latin typeface="SutonnyOMJ" panose="01010600010101010101" pitchFamily="2" charset="0"/>
                <a:cs typeface="SutonnyOMJ" panose="01010600010101010101" pitchFamily="2" charset="0"/>
              </a:rPr>
              <a:t>প্রশিক্ষণের ঘাটতি</a:t>
            </a:r>
            <a:endParaRPr lang="en-US" dirty="0">
              <a:solidFill>
                <a:schemeClr val="bg1"/>
              </a:solidFill>
              <a:latin typeface="SutonnyOMJ" panose="01010600010101010101" pitchFamily="2" charset="0"/>
              <a:cs typeface="SutonnyOMJ" panose="01010600010101010101" pitchFamily="2" charset="0"/>
            </a:endParaRPr>
          </a:p>
          <a:p>
            <a:pPr marL="285750" lvl="0" indent="-285750">
              <a:buFont typeface="Arial" panose="020B0604020202020204" pitchFamily="34" charset="0"/>
              <a:buChar char="•"/>
            </a:pPr>
            <a:r>
              <a:rPr lang="bn-IN" dirty="0">
                <a:solidFill>
                  <a:schemeClr val="bg1"/>
                </a:solidFill>
                <a:latin typeface="SutonnyOMJ" panose="01010600010101010101" pitchFamily="2" charset="0"/>
                <a:cs typeface="SutonnyOMJ" panose="01010600010101010101" pitchFamily="2" charset="0"/>
              </a:rPr>
              <a:t>সুপারভিশনের ঘাটতি</a:t>
            </a:r>
            <a:endParaRPr lang="en-US" dirty="0">
              <a:solidFill>
                <a:schemeClr val="bg1"/>
              </a:solidFill>
              <a:latin typeface="SutonnyOMJ" panose="01010600010101010101" pitchFamily="2" charset="0"/>
              <a:cs typeface="SutonnyOMJ" panose="01010600010101010101" pitchFamily="2" charset="0"/>
            </a:endParaRPr>
          </a:p>
          <a:p>
            <a:pPr marL="285750" lvl="0" indent="-285750">
              <a:buFont typeface="Arial" panose="020B0604020202020204" pitchFamily="34" charset="0"/>
              <a:buChar char="•"/>
            </a:pPr>
            <a:r>
              <a:rPr lang="bn-IN" dirty="0">
                <a:solidFill>
                  <a:schemeClr val="bg1"/>
                </a:solidFill>
                <a:latin typeface="SutonnyOMJ" panose="01010600010101010101" pitchFamily="2" charset="0"/>
                <a:cs typeface="SutonnyOMJ" panose="01010600010101010101" pitchFamily="2" charset="0"/>
              </a:rPr>
              <a:t>যন্ত্রপাতি ঠিকমত মেনটেইন না </a:t>
            </a:r>
            <a:r>
              <a:rPr lang="bn-IN" dirty="0" smtClean="0">
                <a:solidFill>
                  <a:schemeClr val="bg1"/>
                </a:solidFill>
                <a:latin typeface="SutonnyOMJ" panose="01010600010101010101" pitchFamily="2" charset="0"/>
                <a:cs typeface="SutonnyOMJ" panose="01010600010101010101" pitchFamily="2" charset="0"/>
              </a:rPr>
              <a:t>করা</a:t>
            </a:r>
            <a:endParaRPr lang="en-US" dirty="0">
              <a:solidFill>
                <a:schemeClr val="bg1"/>
              </a:solidFill>
              <a:latin typeface="SutonnyOMJ" panose="01010600010101010101" pitchFamily="2" charset="0"/>
              <a:cs typeface="SutonnyOMJ" panose="01010600010101010101" pitchFamily="2" charset="0"/>
            </a:endParaRPr>
          </a:p>
        </p:txBody>
      </p:sp>
    </p:spTree>
    <p:extLst>
      <p:ext uri="{BB962C8B-B14F-4D97-AF65-F5344CB8AC3E}">
        <p14:creationId xmlns:p14="http://schemas.microsoft.com/office/powerpoint/2010/main" val="148407570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8D94C4C-9CF0-C5AC-0394-24E1414ED96D}"/>
              </a:ext>
            </a:extLst>
          </p:cNvPr>
          <p:cNvSpPr/>
          <p:nvPr/>
        </p:nvSpPr>
        <p:spPr>
          <a:xfrm>
            <a:off x="0" y="746449"/>
            <a:ext cx="12192000" cy="118498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a:extLst>
              <a:ext uri="{FF2B5EF4-FFF2-40B4-BE49-F238E27FC236}">
                <a16:creationId xmlns:a16="http://schemas.microsoft.com/office/drawing/2014/main" id="{6059D8D3-06CA-6CF5-D32D-D8563A3F5D86}"/>
              </a:ext>
            </a:extLst>
          </p:cNvPr>
          <p:cNvSpPr txBox="1"/>
          <p:nvPr/>
        </p:nvSpPr>
        <p:spPr>
          <a:xfrm>
            <a:off x="2879609" y="985000"/>
            <a:ext cx="6862302" cy="707886"/>
          </a:xfrm>
          <a:prstGeom prst="rect">
            <a:avLst/>
          </a:prstGeom>
          <a:noFill/>
        </p:spPr>
        <p:txBody>
          <a:bodyPr wrap="square" rtlCol="0">
            <a:spAutoFit/>
          </a:bodyPr>
          <a:lstStyle/>
          <a:p>
            <a:pPr algn="ctr"/>
            <a:r>
              <a:rPr lang="en-US" sz="4000" b="1" dirty="0" smtClean="0">
                <a:solidFill>
                  <a:srgbClr val="343995"/>
                </a:solidFill>
                <a:latin typeface="Poppins" panose="00000500000000000000" pitchFamily="2" charset="0"/>
                <a:cs typeface="Poppins" panose="00000500000000000000" pitchFamily="2" charset="0"/>
              </a:rPr>
              <a:t>Electrical Hazard</a:t>
            </a:r>
            <a:endParaRPr lang="en-US" sz="4000" b="1" dirty="0">
              <a:solidFill>
                <a:srgbClr val="343995"/>
              </a:solidFill>
              <a:latin typeface="SutonnyMJ" pitchFamily="2" charset="0"/>
            </a:endParaRPr>
          </a:p>
        </p:txBody>
      </p:sp>
      <p:sp>
        <p:nvSpPr>
          <p:cNvPr id="10" name="TextBox 9">
            <a:extLst>
              <a:ext uri="{FF2B5EF4-FFF2-40B4-BE49-F238E27FC236}">
                <a16:creationId xmlns:a16="http://schemas.microsoft.com/office/drawing/2014/main" id="{1E051B33-BA73-4DB5-946C-92B12BD54AB7}"/>
              </a:ext>
            </a:extLst>
          </p:cNvPr>
          <p:cNvSpPr txBox="1"/>
          <p:nvPr/>
        </p:nvSpPr>
        <p:spPr>
          <a:xfrm>
            <a:off x="722606" y="2398588"/>
            <a:ext cx="11266194" cy="1323439"/>
          </a:xfrm>
          <a:prstGeom prst="rect">
            <a:avLst/>
          </a:prstGeom>
          <a:noFill/>
        </p:spPr>
        <p:txBody>
          <a:bodyPr wrap="square" rtlCol="0">
            <a:spAutoFit/>
          </a:bodyPr>
          <a:lstStyle/>
          <a:p>
            <a:r>
              <a:rPr lang="bn-IN" sz="2000" dirty="0">
                <a:solidFill>
                  <a:schemeClr val="bg1"/>
                </a:solidFill>
                <a:latin typeface="SutonnyOMJ" panose="01010600010101010101" pitchFamily="2" charset="0"/>
                <a:cs typeface="SutonnyOMJ" panose="01010600010101010101" pitchFamily="2" charset="0"/>
              </a:rPr>
              <a:t>ইলেকট্রোকিউশনের একটা সাধারণ কারণ হল উঁচুতে উঠার জন্য ক্রেন অথবা অন্যান্য মাধ্যম ব্যবহার করে কাজ করার সময় মাথার উপরের বৈদ্যুতিক তারের সংস্পর্শে যাওয়া। এছাড়াও সরাসরি বিদ্যুৎ প্রবাহিত হচ্ছে এমন ইলেকট্রিক সার্কিটে মেইনটেন্যান্সের কাজ করা অথবা বৈদ্যুতিক গোলযোগের কারণে কোন যন্ত্রে বিদ্যুৎ প্রবাহিত হতে থাকলে তখন হরহামেশাই বৈদ্যুতিক শকের ঘটনা ঘটে। বিদ্যুৎ নিয়ে কাজ করার সময় নিম্নোক্ত সতর্কতা অবলম্বন করা উচিৎঃ</a:t>
            </a:r>
            <a:endParaRPr lang="en-US" sz="2000" dirty="0">
              <a:solidFill>
                <a:schemeClr val="bg1"/>
              </a:solidFill>
              <a:latin typeface="SutonnyOMJ" panose="01010600010101010101" pitchFamily="2" charset="0"/>
              <a:cs typeface="SutonnyOMJ" panose="01010600010101010101" pitchFamily="2" charset="0"/>
            </a:endParaRPr>
          </a:p>
        </p:txBody>
      </p:sp>
      <p:pic>
        <p:nvPicPr>
          <p:cNvPr id="24" name="Graphic 6">
            <a:extLst>
              <a:ext uri="{FF2B5EF4-FFF2-40B4-BE49-F238E27FC236}">
                <a16:creationId xmlns:a16="http://schemas.microsoft.com/office/drawing/2014/main" id="{44481E03-EBF9-91DC-0FB5-27323745AEDE}"/>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431719" y="2469440"/>
            <a:ext cx="236392" cy="258407"/>
          </a:xfrm>
          <a:prstGeom prst="rect">
            <a:avLst/>
          </a:prstGeom>
        </p:spPr>
      </p:pic>
      <p:sp>
        <p:nvSpPr>
          <p:cNvPr id="3" name="TextBox 2"/>
          <p:cNvSpPr txBox="1"/>
          <p:nvPr/>
        </p:nvSpPr>
        <p:spPr>
          <a:xfrm>
            <a:off x="939801" y="3722027"/>
            <a:ext cx="6807199" cy="1754326"/>
          </a:xfrm>
          <a:prstGeom prst="rect">
            <a:avLst/>
          </a:prstGeom>
          <a:noFill/>
        </p:spPr>
        <p:txBody>
          <a:bodyPr wrap="square" rtlCol="0">
            <a:spAutoFit/>
          </a:bodyPr>
          <a:lstStyle/>
          <a:p>
            <a:pPr marL="285750" lvl="0" indent="-285750">
              <a:buFont typeface="Arial" panose="020B0604020202020204" pitchFamily="34" charset="0"/>
              <a:buChar char="•"/>
            </a:pPr>
            <a:r>
              <a:rPr lang="bn-IN" dirty="0">
                <a:solidFill>
                  <a:schemeClr val="bg1"/>
                </a:solidFill>
                <a:latin typeface="SutonnyOMJ" panose="01010600010101010101" pitchFamily="2" charset="0"/>
                <a:cs typeface="SutonnyOMJ" panose="01010600010101010101" pitchFamily="2" charset="0"/>
              </a:rPr>
              <a:t>যন্ত্রপাতি নিরাপদভাবে রাখা উচিৎ এবং এগুলোকে নিয়মিত পরিদর্শন করা উচিৎ।</a:t>
            </a:r>
            <a:endParaRPr lang="en-US" dirty="0">
              <a:solidFill>
                <a:schemeClr val="bg1"/>
              </a:solidFill>
              <a:latin typeface="SutonnyOMJ" panose="01010600010101010101" pitchFamily="2" charset="0"/>
              <a:cs typeface="SutonnyOMJ" panose="01010600010101010101" pitchFamily="2" charset="0"/>
            </a:endParaRPr>
          </a:p>
          <a:p>
            <a:pPr marL="285750" lvl="0" indent="-285750">
              <a:buFont typeface="Arial" panose="020B0604020202020204" pitchFamily="34" charset="0"/>
              <a:buChar char="•"/>
            </a:pPr>
            <a:r>
              <a:rPr lang="bn-IN" dirty="0">
                <a:solidFill>
                  <a:schemeClr val="bg1"/>
                </a:solidFill>
                <a:latin typeface="SutonnyOMJ" panose="01010600010101010101" pitchFamily="2" charset="0"/>
                <a:cs typeface="SutonnyOMJ" panose="01010600010101010101" pitchFamily="2" charset="0"/>
              </a:rPr>
              <a:t>ভাঙ্গা অথবা ক্ষতিগ্রস্ত বৈদ্যুতিক যন্ত্রপাতি সার্ভিস থেকে অপসারণ এবং মেরামত / প্রতিস্থাপন করা উচিৎ।</a:t>
            </a:r>
            <a:endParaRPr lang="en-US" dirty="0">
              <a:solidFill>
                <a:schemeClr val="bg1"/>
              </a:solidFill>
              <a:latin typeface="SutonnyOMJ" panose="01010600010101010101" pitchFamily="2" charset="0"/>
              <a:cs typeface="SutonnyOMJ" panose="01010600010101010101" pitchFamily="2" charset="0"/>
            </a:endParaRPr>
          </a:p>
          <a:p>
            <a:pPr marL="285750" lvl="0" indent="-285750">
              <a:buFont typeface="Arial" panose="020B0604020202020204" pitchFamily="34" charset="0"/>
              <a:buChar char="•"/>
            </a:pPr>
            <a:r>
              <a:rPr lang="bn-IN" dirty="0">
                <a:solidFill>
                  <a:schemeClr val="bg1"/>
                </a:solidFill>
                <a:latin typeface="SutonnyOMJ" panose="01010600010101010101" pitchFamily="2" charset="0"/>
                <a:cs typeface="SutonnyOMJ" panose="01010600010101010101" pitchFamily="2" charset="0"/>
              </a:rPr>
              <a:t>পাওয়ার পয়েন্টে প্লাগ খোলার আগে সবসময় বৈদ্যুতিক যন্ত্রের সুইচ অফ করে রাখা উচিৎ।</a:t>
            </a:r>
            <a:endParaRPr lang="en-US" dirty="0">
              <a:solidFill>
                <a:schemeClr val="bg1"/>
              </a:solidFill>
              <a:latin typeface="SutonnyOMJ" panose="01010600010101010101" pitchFamily="2" charset="0"/>
              <a:cs typeface="SutonnyOMJ" panose="01010600010101010101" pitchFamily="2" charset="0"/>
            </a:endParaRPr>
          </a:p>
          <a:p>
            <a:pPr marL="285750" lvl="0" indent="-285750">
              <a:buFont typeface="Arial" panose="020B0604020202020204" pitchFamily="34" charset="0"/>
              <a:buChar char="•"/>
            </a:pPr>
            <a:r>
              <a:rPr lang="bn-IN" dirty="0">
                <a:solidFill>
                  <a:schemeClr val="bg1"/>
                </a:solidFill>
                <a:latin typeface="SutonnyOMJ" panose="01010600010101010101" pitchFamily="2" charset="0"/>
                <a:cs typeface="SutonnyOMJ" panose="01010600010101010101" pitchFamily="2" charset="0"/>
              </a:rPr>
              <a:t>বৈদ্যুতিক যন্ত্রপাতি ব্যবহার করার আগে বুকলেটে লেখা সবগুলো নির্দেশনা ভালো করে পড়ে সেগুলো অনুসরণ করা উচিৎ</a:t>
            </a:r>
            <a:r>
              <a:rPr lang="bn-IN" dirty="0" smtClean="0">
                <a:solidFill>
                  <a:schemeClr val="bg1"/>
                </a:solidFill>
                <a:latin typeface="SutonnyOMJ" panose="01010600010101010101" pitchFamily="2" charset="0"/>
                <a:cs typeface="SutonnyOMJ" panose="01010600010101010101" pitchFamily="2" charset="0"/>
              </a:rPr>
              <a:t>।</a:t>
            </a:r>
            <a:endParaRPr lang="en-US" dirty="0">
              <a:solidFill>
                <a:schemeClr val="bg1"/>
              </a:solidFill>
              <a:latin typeface="SutonnyOMJ" panose="01010600010101010101" pitchFamily="2" charset="0"/>
              <a:cs typeface="SutonnyOMJ" panose="01010600010101010101" pitchFamily="2" charset="0"/>
            </a:endParaRPr>
          </a:p>
        </p:txBody>
      </p:sp>
      <p:pic>
        <p:nvPicPr>
          <p:cNvPr id="7" name="Picture 6"/>
          <p:cNvPicPr/>
          <p:nvPr/>
        </p:nvPicPr>
        <p:blipFill>
          <a:blip r:embed="rId4">
            <a:extLst>
              <a:ext uri="{28A0092B-C50C-407E-A947-70E740481C1C}">
                <a14:useLocalDpi xmlns:a14="http://schemas.microsoft.com/office/drawing/2010/main" val="0"/>
              </a:ext>
            </a:extLst>
          </a:blip>
          <a:srcRect/>
          <a:stretch>
            <a:fillRect/>
          </a:stretch>
        </p:blipFill>
        <p:spPr bwMode="auto">
          <a:xfrm>
            <a:off x="8111331" y="3489325"/>
            <a:ext cx="3513138" cy="173037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TextBox 7"/>
          <p:cNvSpPr txBox="1"/>
          <p:nvPr/>
        </p:nvSpPr>
        <p:spPr>
          <a:xfrm>
            <a:off x="8063560" y="5322464"/>
            <a:ext cx="3608680" cy="307777"/>
          </a:xfrm>
          <a:prstGeom prst="rect">
            <a:avLst/>
          </a:prstGeom>
          <a:noFill/>
        </p:spPr>
        <p:txBody>
          <a:bodyPr wrap="none" rtlCol="0">
            <a:spAutoFit/>
          </a:bodyPr>
          <a:lstStyle/>
          <a:p>
            <a:r>
              <a:rPr lang="en-US" sz="1400" dirty="0">
                <a:solidFill>
                  <a:schemeClr val="bg1"/>
                </a:solidFill>
                <a:latin typeface="Poppins" panose="00000500000000000000" pitchFamily="2" charset="0"/>
                <a:cs typeface="Poppins" panose="00000500000000000000" pitchFamily="2" charset="0"/>
              </a:rPr>
              <a:t>Control measures for Electrical hazard</a:t>
            </a:r>
          </a:p>
        </p:txBody>
      </p:sp>
    </p:spTree>
    <p:extLst>
      <p:ext uri="{BB962C8B-B14F-4D97-AF65-F5344CB8AC3E}">
        <p14:creationId xmlns:p14="http://schemas.microsoft.com/office/powerpoint/2010/main" val="169085247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8D94C4C-9CF0-C5AC-0394-24E1414ED96D}"/>
              </a:ext>
            </a:extLst>
          </p:cNvPr>
          <p:cNvSpPr/>
          <p:nvPr/>
        </p:nvSpPr>
        <p:spPr>
          <a:xfrm>
            <a:off x="0" y="746449"/>
            <a:ext cx="12192000" cy="118498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a:extLst>
              <a:ext uri="{FF2B5EF4-FFF2-40B4-BE49-F238E27FC236}">
                <a16:creationId xmlns:a16="http://schemas.microsoft.com/office/drawing/2014/main" id="{6059D8D3-06CA-6CF5-D32D-D8563A3F5D86}"/>
              </a:ext>
            </a:extLst>
          </p:cNvPr>
          <p:cNvSpPr txBox="1"/>
          <p:nvPr/>
        </p:nvSpPr>
        <p:spPr>
          <a:xfrm>
            <a:off x="2879609" y="985000"/>
            <a:ext cx="6862302" cy="707886"/>
          </a:xfrm>
          <a:prstGeom prst="rect">
            <a:avLst/>
          </a:prstGeom>
          <a:noFill/>
        </p:spPr>
        <p:txBody>
          <a:bodyPr wrap="square" rtlCol="0">
            <a:spAutoFit/>
          </a:bodyPr>
          <a:lstStyle/>
          <a:p>
            <a:pPr algn="ctr"/>
            <a:r>
              <a:rPr lang="en-US" sz="4000" b="1" dirty="0" smtClean="0">
                <a:solidFill>
                  <a:srgbClr val="343995"/>
                </a:solidFill>
                <a:latin typeface="Poppins" panose="00000500000000000000" pitchFamily="2" charset="0"/>
                <a:cs typeface="Poppins" panose="00000500000000000000" pitchFamily="2" charset="0"/>
              </a:rPr>
              <a:t>Electrical Hazard</a:t>
            </a:r>
            <a:endParaRPr lang="en-US" sz="4000" b="1" dirty="0">
              <a:solidFill>
                <a:srgbClr val="343995"/>
              </a:solidFill>
              <a:latin typeface="SutonnyMJ" pitchFamily="2" charset="0"/>
            </a:endParaRPr>
          </a:p>
        </p:txBody>
      </p:sp>
      <p:sp>
        <p:nvSpPr>
          <p:cNvPr id="3" name="TextBox 2"/>
          <p:cNvSpPr txBox="1"/>
          <p:nvPr/>
        </p:nvSpPr>
        <p:spPr>
          <a:xfrm>
            <a:off x="1054100" y="2528227"/>
            <a:ext cx="10363200" cy="2308324"/>
          </a:xfrm>
          <a:prstGeom prst="rect">
            <a:avLst/>
          </a:prstGeom>
          <a:noFill/>
        </p:spPr>
        <p:txBody>
          <a:bodyPr wrap="square" rtlCol="0">
            <a:spAutoFit/>
          </a:bodyPr>
          <a:lstStyle/>
          <a:p>
            <a:pPr marL="285750" lvl="0" indent="-285750">
              <a:buFont typeface="Arial" panose="020B0604020202020204" pitchFamily="34" charset="0"/>
              <a:buChar char="•"/>
            </a:pPr>
            <a:r>
              <a:rPr lang="bn-IN" dirty="0">
                <a:solidFill>
                  <a:schemeClr val="bg1"/>
                </a:solidFill>
                <a:latin typeface="SutonnyOMJ" panose="01010600010101010101" pitchFamily="2" charset="0"/>
                <a:cs typeface="SutonnyOMJ" panose="01010600010101010101" pitchFamily="2" charset="0"/>
              </a:rPr>
              <a:t>বৈদ্যুতিক যন্ত্রপাতিকে কোন ভেজা জায়গায় রাখা উচিৎ নয়, শুধুমাত্র কর্ডলেস যন্ত্রপাতি ভেজা অথবা স্যাঁতস্যাঁতে জায়গায় কাজ করার ক্ষেত্রে ব্যবহার করা উচিৎ।</a:t>
            </a:r>
            <a:endParaRPr lang="en-US" dirty="0">
              <a:solidFill>
                <a:schemeClr val="bg1"/>
              </a:solidFill>
              <a:latin typeface="SutonnyOMJ" panose="01010600010101010101" pitchFamily="2" charset="0"/>
              <a:cs typeface="SutonnyOMJ" panose="01010600010101010101" pitchFamily="2" charset="0"/>
            </a:endParaRPr>
          </a:p>
          <a:p>
            <a:pPr marL="285750" lvl="0" indent="-285750">
              <a:buFont typeface="Arial" panose="020B0604020202020204" pitchFamily="34" charset="0"/>
              <a:buChar char="•"/>
            </a:pPr>
            <a:r>
              <a:rPr lang="bn-IN" dirty="0">
                <a:solidFill>
                  <a:schemeClr val="bg1"/>
                </a:solidFill>
                <a:latin typeface="SutonnyOMJ" panose="01010600010101010101" pitchFamily="2" charset="0"/>
                <a:cs typeface="SutonnyOMJ" panose="01010600010101010101" pitchFamily="2" charset="0"/>
              </a:rPr>
              <a:t>ড্রিল অথবা খনন করার আগে বৈদ্যুতিক তারের  অবস্থান যেমন, মাথার উপরে, মাটির নিচে, ফ্লোরের নিচে এবং দেয়ালের ভেতরে কোথায় কীভাবে আছে সেটা সঠিকভাবে জানা উচিৎ।</a:t>
            </a:r>
            <a:endParaRPr lang="en-US" dirty="0">
              <a:solidFill>
                <a:schemeClr val="bg1"/>
              </a:solidFill>
              <a:latin typeface="SutonnyOMJ" panose="01010600010101010101" pitchFamily="2" charset="0"/>
              <a:cs typeface="SutonnyOMJ" panose="01010600010101010101" pitchFamily="2" charset="0"/>
            </a:endParaRPr>
          </a:p>
          <a:p>
            <a:pPr marL="285750" lvl="0" indent="-285750">
              <a:buFont typeface="Arial" panose="020B0604020202020204" pitchFamily="34" charset="0"/>
              <a:buChar char="•"/>
            </a:pPr>
            <a:r>
              <a:rPr lang="bn-IN" dirty="0">
                <a:solidFill>
                  <a:schemeClr val="bg1"/>
                </a:solidFill>
                <a:latin typeface="SutonnyOMJ" panose="01010600010101010101" pitchFamily="2" charset="0"/>
                <a:cs typeface="SutonnyOMJ" panose="01010600010101010101" pitchFamily="2" charset="0"/>
              </a:rPr>
              <a:t>বৈদ্যুতিক কাজের ক্ষেত্রে লোহার তৈরি মই ব্যবহার করা উচিৎ নয়।</a:t>
            </a:r>
            <a:endParaRPr lang="en-US" dirty="0">
              <a:solidFill>
                <a:schemeClr val="bg1"/>
              </a:solidFill>
              <a:latin typeface="SutonnyOMJ" panose="01010600010101010101" pitchFamily="2" charset="0"/>
              <a:cs typeface="SutonnyOMJ" panose="01010600010101010101" pitchFamily="2" charset="0"/>
            </a:endParaRPr>
          </a:p>
          <a:p>
            <a:pPr marL="285750" lvl="0" indent="-285750">
              <a:buFont typeface="Arial" panose="020B0604020202020204" pitchFamily="34" charset="0"/>
              <a:buChar char="•"/>
            </a:pPr>
            <a:r>
              <a:rPr lang="bn-IN" dirty="0">
                <a:solidFill>
                  <a:schemeClr val="bg1"/>
                </a:solidFill>
                <a:latin typeface="SutonnyOMJ" panose="01010600010101010101" pitchFamily="2" charset="0"/>
                <a:cs typeface="SutonnyOMJ" panose="01010600010101010101" pitchFamily="2" charset="0"/>
              </a:rPr>
              <a:t>শুধুমাত্র লাইসেন্স প্রাপ্ত বিদ্যুৎকর্মীরাই বৈদ্যুতিক কাজ সম্পন্ন করা উচিৎ।</a:t>
            </a:r>
            <a:endParaRPr lang="en-US" dirty="0">
              <a:solidFill>
                <a:schemeClr val="bg1"/>
              </a:solidFill>
              <a:latin typeface="SutonnyOMJ" panose="01010600010101010101" pitchFamily="2" charset="0"/>
              <a:cs typeface="SutonnyOMJ" panose="01010600010101010101" pitchFamily="2" charset="0"/>
            </a:endParaRPr>
          </a:p>
          <a:p>
            <a:pPr marL="285750" lvl="0" indent="-285750">
              <a:buFont typeface="Arial" panose="020B0604020202020204" pitchFamily="34" charset="0"/>
              <a:buChar char="•"/>
            </a:pPr>
            <a:r>
              <a:rPr lang="bn-IN" dirty="0">
                <a:solidFill>
                  <a:schemeClr val="bg1"/>
                </a:solidFill>
                <a:latin typeface="SutonnyOMJ" panose="01010600010101010101" pitchFamily="2" charset="0"/>
                <a:cs typeface="SutonnyOMJ" panose="01010600010101010101" pitchFamily="2" charset="0"/>
              </a:rPr>
              <a:t>পোর্টেবল বৈদ্যুতিক যন্ত্রের সাথে একটা রেসিডুয়াল কারেন্ট ডিভাইস (আরসিডি) ব্যবহার করা উচিৎ।</a:t>
            </a:r>
            <a:endParaRPr lang="en-US" dirty="0">
              <a:solidFill>
                <a:schemeClr val="bg1"/>
              </a:solidFill>
              <a:latin typeface="SutonnyOMJ" panose="01010600010101010101" pitchFamily="2" charset="0"/>
              <a:cs typeface="SutonnyOMJ" panose="01010600010101010101" pitchFamily="2" charset="0"/>
            </a:endParaRPr>
          </a:p>
          <a:p>
            <a:pPr marL="285750" lvl="0" indent="-285750">
              <a:buFont typeface="Arial" panose="020B0604020202020204" pitchFamily="34" charset="0"/>
              <a:buChar char="•"/>
            </a:pPr>
            <a:r>
              <a:rPr lang="bn-IN" dirty="0">
                <a:solidFill>
                  <a:schemeClr val="bg1"/>
                </a:solidFill>
                <a:latin typeface="SutonnyOMJ" panose="01010600010101010101" pitchFamily="2" charset="0"/>
                <a:cs typeface="SutonnyOMJ" panose="01010600010101010101" pitchFamily="2" charset="0"/>
              </a:rPr>
              <a:t>একটা পাওয়ার পয়েন্ট থেকে অনেকগুলো এপ্লাইয়ান্স ব্যবহার করে সার্কিট এবং ফিউজগুলোকে ওভারলোড করা উচিৎ নয়।</a:t>
            </a:r>
            <a:endParaRPr lang="en-US" dirty="0">
              <a:solidFill>
                <a:schemeClr val="bg1"/>
              </a:solidFill>
              <a:latin typeface="SutonnyOMJ" panose="01010600010101010101" pitchFamily="2" charset="0"/>
              <a:cs typeface="SutonnyOMJ" panose="01010600010101010101" pitchFamily="2" charset="0"/>
            </a:endParaRPr>
          </a:p>
        </p:txBody>
      </p:sp>
    </p:spTree>
    <p:extLst>
      <p:ext uri="{BB962C8B-B14F-4D97-AF65-F5344CB8AC3E}">
        <p14:creationId xmlns:p14="http://schemas.microsoft.com/office/powerpoint/2010/main" val="292971771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8D94C4C-9CF0-C5AC-0394-24E1414ED96D}"/>
              </a:ext>
            </a:extLst>
          </p:cNvPr>
          <p:cNvSpPr/>
          <p:nvPr/>
        </p:nvSpPr>
        <p:spPr>
          <a:xfrm>
            <a:off x="0" y="746449"/>
            <a:ext cx="12192000" cy="118498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a:extLst>
              <a:ext uri="{FF2B5EF4-FFF2-40B4-BE49-F238E27FC236}">
                <a16:creationId xmlns:a16="http://schemas.microsoft.com/office/drawing/2014/main" id="{6059D8D3-06CA-6CF5-D32D-D8563A3F5D86}"/>
              </a:ext>
            </a:extLst>
          </p:cNvPr>
          <p:cNvSpPr txBox="1"/>
          <p:nvPr/>
        </p:nvSpPr>
        <p:spPr>
          <a:xfrm>
            <a:off x="2879609" y="985000"/>
            <a:ext cx="6862302" cy="707886"/>
          </a:xfrm>
          <a:prstGeom prst="rect">
            <a:avLst/>
          </a:prstGeom>
          <a:noFill/>
        </p:spPr>
        <p:txBody>
          <a:bodyPr wrap="square" rtlCol="0">
            <a:spAutoFit/>
          </a:bodyPr>
          <a:lstStyle/>
          <a:p>
            <a:pPr algn="ctr"/>
            <a:r>
              <a:rPr lang="en-US" sz="4000" b="1" dirty="0" smtClean="0">
                <a:solidFill>
                  <a:srgbClr val="343995"/>
                </a:solidFill>
                <a:latin typeface="Poppins" panose="00000500000000000000" pitchFamily="2" charset="0"/>
                <a:cs typeface="Poppins" panose="00000500000000000000" pitchFamily="2" charset="0"/>
              </a:rPr>
              <a:t>Ergonomic Hazard</a:t>
            </a:r>
            <a:endParaRPr lang="en-US" sz="4000" b="1" dirty="0">
              <a:solidFill>
                <a:srgbClr val="343995"/>
              </a:solidFill>
              <a:latin typeface="SutonnyMJ" pitchFamily="2" charset="0"/>
            </a:endParaRPr>
          </a:p>
        </p:txBody>
      </p:sp>
      <p:sp>
        <p:nvSpPr>
          <p:cNvPr id="6" name="TextBox 5">
            <a:extLst>
              <a:ext uri="{FF2B5EF4-FFF2-40B4-BE49-F238E27FC236}">
                <a16:creationId xmlns:a16="http://schemas.microsoft.com/office/drawing/2014/main" id="{1E051B33-BA73-4DB5-946C-92B12BD54AB7}"/>
              </a:ext>
            </a:extLst>
          </p:cNvPr>
          <p:cNvSpPr txBox="1"/>
          <p:nvPr/>
        </p:nvSpPr>
        <p:spPr>
          <a:xfrm>
            <a:off x="722606" y="2398588"/>
            <a:ext cx="11266194" cy="1938992"/>
          </a:xfrm>
          <a:prstGeom prst="rect">
            <a:avLst/>
          </a:prstGeom>
          <a:noFill/>
        </p:spPr>
        <p:txBody>
          <a:bodyPr wrap="square" rtlCol="0">
            <a:spAutoFit/>
          </a:bodyPr>
          <a:lstStyle/>
          <a:p>
            <a:r>
              <a:rPr lang="bn-IN" sz="2000" dirty="0">
                <a:solidFill>
                  <a:schemeClr val="bg1"/>
                </a:solidFill>
                <a:latin typeface="SutonnyOMJ" panose="01010600010101010101" pitchFamily="2" charset="0"/>
                <a:cs typeface="SutonnyOMJ" panose="01010600010101010101" pitchFamily="2" charset="0"/>
              </a:rPr>
              <a:t>এরগোনোমিক হ্যাযার্ড ঘটে নিম্নমানের কর্মক্ষেত্র অথবা কর্মপ্রক্রিয়ার কারণে</a:t>
            </a:r>
            <a:r>
              <a:rPr lang="hi-IN" sz="2000" dirty="0">
                <a:solidFill>
                  <a:schemeClr val="bg1"/>
                </a:solidFill>
                <a:latin typeface="SutonnyOMJ" panose="01010600010101010101" pitchFamily="2" charset="0"/>
              </a:rPr>
              <a:t>।</a:t>
            </a:r>
            <a:r>
              <a:rPr lang="bn-IN" sz="2000" dirty="0">
                <a:solidFill>
                  <a:schemeClr val="bg1"/>
                </a:solidFill>
                <a:latin typeface="SutonnyOMJ" panose="01010600010101010101" pitchFamily="2" charset="0"/>
                <a:cs typeface="SutonnyOMJ" panose="01010600010101010101" pitchFamily="2" charset="0"/>
              </a:rPr>
              <a:t> উদাহরণস্বরূপ, নিম্নমানের লাইটিং, অতিরিক্ত উঁচু অথবা নিচু ওয়ার্কস্টেশন অথবা যে কাজ করতে বারবার একই ফিজিক্যাল মুভমেন্টের দরকার পড়ে ইত্যাদি</a:t>
            </a:r>
            <a:r>
              <a:rPr lang="hi-IN" sz="2000" dirty="0" smtClean="0">
                <a:solidFill>
                  <a:schemeClr val="bg1"/>
                </a:solidFill>
                <a:latin typeface="SutonnyOMJ" panose="01010600010101010101" pitchFamily="2" charset="0"/>
              </a:rPr>
              <a:t>।</a:t>
            </a:r>
            <a:endParaRPr lang="en-US" sz="2000" dirty="0" smtClean="0">
              <a:solidFill>
                <a:schemeClr val="bg1"/>
              </a:solidFill>
              <a:latin typeface="SutonnyOMJ" panose="01010600010101010101" pitchFamily="2" charset="0"/>
            </a:endParaRPr>
          </a:p>
          <a:p>
            <a:endParaRPr lang="en-US" sz="2000" dirty="0">
              <a:solidFill>
                <a:schemeClr val="bg1"/>
              </a:solidFill>
              <a:latin typeface="SutonnyOMJ" panose="01010600010101010101" pitchFamily="2" charset="0"/>
              <a:cs typeface="SutonnyOMJ" panose="01010600010101010101" pitchFamily="2" charset="0"/>
            </a:endParaRPr>
          </a:p>
          <a:p>
            <a:r>
              <a:rPr lang="bn-IN" sz="2000" dirty="0">
                <a:solidFill>
                  <a:schemeClr val="bg1"/>
                </a:solidFill>
                <a:latin typeface="SutonnyOMJ" panose="01010600010101010101" pitchFamily="2" charset="0"/>
                <a:cs typeface="SutonnyOMJ" panose="01010600010101010101" pitchFamily="2" charset="0"/>
              </a:rPr>
              <a:t>সাধারণত কর্মক্ষেত্রে অনুপযুক্তভাবে ডিজাইন করা যন্ত্রপাতি, কাজের জায়গা, অনুপযুক্তভাবে কোনকিছু উত্তোলন করা, নিম্নমানের ভিজুয়াল কন্ডিশন অথবা বেকায়দা অবস্থায় বারবার একই কাজ করা ক্লান্তি, মানসিক চাপ এবং ধকলের কারণ হয়ে দাঁড়ায়, যা আলটিমেটলি অকোপেশোনাল এনভায়রনমেন্টে দুর্ঘটনার জন্ম দেয়।</a:t>
            </a:r>
            <a:endParaRPr lang="en-US" sz="2000" dirty="0">
              <a:solidFill>
                <a:schemeClr val="bg1"/>
              </a:solidFill>
              <a:latin typeface="SutonnyOMJ" panose="01010600010101010101" pitchFamily="2" charset="0"/>
              <a:cs typeface="SutonnyOMJ" panose="01010600010101010101" pitchFamily="2" charset="0"/>
            </a:endParaRPr>
          </a:p>
        </p:txBody>
      </p:sp>
      <p:pic>
        <p:nvPicPr>
          <p:cNvPr id="7" name="Graphic 6">
            <a:extLst>
              <a:ext uri="{FF2B5EF4-FFF2-40B4-BE49-F238E27FC236}">
                <a16:creationId xmlns:a16="http://schemas.microsoft.com/office/drawing/2014/main" id="{44481E03-EBF9-91DC-0FB5-27323745AEDE}"/>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431719" y="2469440"/>
            <a:ext cx="236392" cy="258407"/>
          </a:xfrm>
          <a:prstGeom prst="rect">
            <a:avLst/>
          </a:prstGeom>
        </p:spPr>
      </p:pic>
      <p:sp>
        <p:nvSpPr>
          <p:cNvPr id="8" name="TextBox 7">
            <a:extLst>
              <a:ext uri="{FF2B5EF4-FFF2-40B4-BE49-F238E27FC236}">
                <a16:creationId xmlns:a16="http://schemas.microsoft.com/office/drawing/2014/main" id="{1E051B33-BA73-4DB5-946C-92B12BD54AB7}"/>
              </a:ext>
            </a:extLst>
          </p:cNvPr>
          <p:cNvSpPr txBox="1"/>
          <p:nvPr/>
        </p:nvSpPr>
        <p:spPr>
          <a:xfrm>
            <a:off x="1471906" y="4362980"/>
            <a:ext cx="2998494" cy="400110"/>
          </a:xfrm>
          <a:prstGeom prst="rect">
            <a:avLst/>
          </a:prstGeom>
          <a:noFill/>
        </p:spPr>
        <p:txBody>
          <a:bodyPr wrap="square" rtlCol="0">
            <a:spAutoFit/>
          </a:bodyPr>
          <a:lstStyle/>
          <a:p>
            <a:r>
              <a:rPr lang="bn-IN" sz="2000" b="1" dirty="0">
                <a:solidFill>
                  <a:schemeClr val="bg1"/>
                </a:solidFill>
                <a:latin typeface="SutonnyOMJ" panose="01010600010101010101" pitchFamily="2" charset="0"/>
                <a:cs typeface="SutonnyOMJ" panose="01010600010101010101" pitchFamily="2" charset="0"/>
              </a:rPr>
              <a:t>এরগোনোমিক হ্যাযার্ডের </a:t>
            </a:r>
            <a:r>
              <a:rPr lang="bn-IN" sz="2000" b="1" dirty="0" smtClean="0">
                <a:solidFill>
                  <a:schemeClr val="bg1"/>
                </a:solidFill>
                <a:latin typeface="SutonnyOMJ" panose="01010600010101010101" pitchFamily="2" charset="0"/>
                <a:cs typeface="SutonnyOMJ" panose="01010600010101010101" pitchFamily="2" charset="0"/>
              </a:rPr>
              <a:t>প্রভাব</a:t>
            </a:r>
            <a:r>
              <a:rPr lang="en-US" sz="2000" b="1" dirty="0" smtClean="0">
                <a:solidFill>
                  <a:schemeClr val="bg1"/>
                </a:solidFill>
                <a:latin typeface="SutonnyOMJ" panose="01010600010101010101" pitchFamily="2" charset="0"/>
                <a:cs typeface="SutonnyOMJ" panose="01010600010101010101" pitchFamily="2" charset="0"/>
              </a:rPr>
              <a:t> :</a:t>
            </a:r>
            <a:endParaRPr lang="en-US" sz="2000" dirty="0">
              <a:solidFill>
                <a:schemeClr val="bg1"/>
              </a:solidFill>
              <a:latin typeface="SutonnyOMJ" panose="01010600010101010101" pitchFamily="2" charset="0"/>
              <a:cs typeface="SutonnyOMJ" panose="01010600010101010101" pitchFamily="2" charset="0"/>
            </a:endParaRPr>
          </a:p>
        </p:txBody>
      </p:sp>
      <p:pic>
        <p:nvPicPr>
          <p:cNvPr id="9" name="Graphic 6">
            <a:extLst>
              <a:ext uri="{FF2B5EF4-FFF2-40B4-BE49-F238E27FC236}">
                <a16:creationId xmlns:a16="http://schemas.microsoft.com/office/drawing/2014/main" id="{44481E03-EBF9-91DC-0FB5-27323745AEDE}"/>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1181019" y="4433832"/>
            <a:ext cx="236392" cy="258407"/>
          </a:xfrm>
          <a:prstGeom prst="rect">
            <a:avLst/>
          </a:prstGeom>
        </p:spPr>
      </p:pic>
      <p:sp>
        <p:nvSpPr>
          <p:cNvPr id="2" name="TextBox 1"/>
          <p:cNvSpPr txBox="1"/>
          <p:nvPr/>
        </p:nvSpPr>
        <p:spPr>
          <a:xfrm>
            <a:off x="1739900" y="4763090"/>
            <a:ext cx="2951449" cy="923330"/>
          </a:xfrm>
          <a:prstGeom prst="rect">
            <a:avLst/>
          </a:prstGeom>
          <a:noFill/>
        </p:spPr>
        <p:txBody>
          <a:bodyPr wrap="none" rtlCol="0">
            <a:spAutoFit/>
          </a:bodyPr>
          <a:lstStyle/>
          <a:p>
            <a:pPr marL="285750" lvl="0" indent="-285750">
              <a:buFont typeface="Arial" panose="020B0604020202020204" pitchFamily="34" charset="0"/>
              <a:buChar char="•"/>
            </a:pPr>
            <a:r>
              <a:rPr lang="bn-IN" dirty="0">
                <a:solidFill>
                  <a:schemeClr val="bg1"/>
                </a:solidFill>
                <a:latin typeface="SutonnyOMJ" panose="01010600010101010101" pitchFamily="2" charset="0"/>
                <a:cs typeface="SutonnyOMJ" panose="01010600010101010101" pitchFamily="2" charset="0"/>
              </a:rPr>
              <a:t>লো প্রোডাক্টিভিটি</a:t>
            </a:r>
            <a:endParaRPr lang="en-US" dirty="0">
              <a:solidFill>
                <a:schemeClr val="bg1"/>
              </a:solidFill>
              <a:latin typeface="SutonnyOMJ" panose="01010600010101010101" pitchFamily="2" charset="0"/>
              <a:cs typeface="SutonnyOMJ" panose="01010600010101010101" pitchFamily="2" charset="0"/>
            </a:endParaRPr>
          </a:p>
          <a:p>
            <a:pPr marL="285750" lvl="0" indent="-285750">
              <a:buFont typeface="Arial" panose="020B0604020202020204" pitchFamily="34" charset="0"/>
              <a:buChar char="•"/>
            </a:pPr>
            <a:r>
              <a:rPr lang="bn-IN" dirty="0">
                <a:solidFill>
                  <a:schemeClr val="bg1"/>
                </a:solidFill>
                <a:latin typeface="SutonnyOMJ" panose="01010600010101010101" pitchFamily="2" charset="0"/>
                <a:cs typeface="SutonnyOMJ" panose="01010600010101010101" pitchFamily="2" charset="0"/>
              </a:rPr>
              <a:t>অতিমাত্রায় ভুল</a:t>
            </a:r>
            <a:endParaRPr lang="en-US" dirty="0">
              <a:solidFill>
                <a:schemeClr val="bg1"/>
              </a:solidFill>
              <a:latin typeface="SutonnyOMJ" panose="01010600010101010101" pitchFamily="2" charset="0"/>
              <a:cs typeface="SutonnyOMJ" panose="01010600010101010101" pitchFamily="2" charset="0"/>
            </a:endParaRPr>
          </a:p>
          <a:p>
            <a:pPr marL="285750" lvl="0" indent="-285750">
              <a:buFont typeface="Arial" panose="020B0604020202020204" pitchFamily="34" charset="0"/>
              <a:buChar char="•"/>
            </a:pPr>
            <a:r>
              <a:rPr lang="bn-IN" dirty="0">
                <a:solidFill>
                  <a:schemeClr val="bg1"/>
                </a:solidFill>
                <a:latin typeface="SutonnyOMJ" panose="01010600010101010101" pitchFamily="2" charset="0"/>
                <a:cs typeface="SutonnyOMJ" panose="01010600010101010101" pitchFamily="2" charset="0"/>
              </a:rPr>
              <a:t>যন্ত্রপাতি এবং মেটেরিয়ালের অপচয় </a:t>
            </a:r>
            <a:endParaRPr lang="en-US" dirty="0">
              <a:solidFill>
                <a:schemeClr val="bg1"/>
              </a:solidFill>
              <a:latin typeface="SutonnyOMJ" panose="01010600010101010101" pitchFamily="2" charset="0"/>
              <a:cs typeface="SutonnyOMJ" panose="01010600010101010101" pitchFamily="2" charset="0"/>
            </a:endParaRPr>
          </a:p>
        </p:txBody>
      </p:sp>
    </p:spTree>
    <p:extLst>
      <p:ext uri="{BB962C8B-B14F-4D97-AF65-F5344CB8AC3E}">
        <p14:creationId xmlns:p14="http://schemas.microsoft.com/office/powerpoint/2010/main" val="179200359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60</TotalTime>
  <Words>885</Words>
  <Application>Microsoft Office PowerPoint</Application>
  <PresentationFormat>Widescreen</PresentationFormat>
  <Paragraphs>89</Paragraphs>
  <Slides>14</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14</vt:i4>
      </vt:variant>
    </vt:vector>
  </HeadingPairs>
  <TitlesOfParts>
    <vt:vector size="22" baseType="lpstr">
      <vt:lpstr>Arial</vt:lpstr>
      <vt:lpstr>Calibri</vt:lpstr>
      <vt:lpstr>Calibri Light</vt:lpstr>
      <vt:lpstr>Mangal</vt:lpstr>
      <vt:lpstr>Poppins</vt:lpstr>
      <vt:lpstr>SutonnyMJ</vt:lpstr>
      <vt:lpstr>SutonnyOMJ</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Md Maksudul Haque</dc:creator>
  <cp:lastModifiedBy>Ridoy</cp:lastModifiedBy>
  <cp:revision>7</cp:revision>
  <dcterms:created xsi:type="dcterms:W3CDTF">2022-05-26T10:38:33Z</dcterms:created>
  <dcterms:modified xsi:type="dcterms:W3CDTF">2022-05-27T10:30:03Z</dcterms:modified>
</cp:coreProperties>
</file>