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39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5" d="100"/>
          <a:sy n="75" d="100"/>
        </p:scale>
        <p:origin x="49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457C0-7D1B-4361-2525-06FCFECE22A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64353A9-2334-B966-8B2E-F9E6ABCD39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85AAEEC-A810-A571-CBEF-61291986161D}"/>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67547EF9-7FCC-63BA-7124-9D9D6C3824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F23F49-0164-6141-EC8D-1B34E2DBBFAD}"/>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971102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F2CDC-EE95-A78F-BA99-4E641C78916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C0B952-D3F0-3BEF-F4AF-B823EFB6DDB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06E437-473F-2B8C-DE91-11F8A59EBA24}"/>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1AE3A779-A4D7-4F0F-D917-FF2BA431A7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5255FB-07E2-3D4F-2276-4735A8F3A0B5}"/>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1120617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888547-E4AA-CF5B-34E5-4661723FBF0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DE4834C-1F7B-170B-2156-7E5C52EB573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0E20F8-A2D5-5B0F-06D2-5FCAAF87FA70}"/>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A210F381-B9BA-8BAD-C0A9-6677BD0528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95D3E9-4ABB-E93C-2D80-4FB9CB047308}"/>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1527636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F97E6-D2A4-0914-27ED-CCA65C1ECA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1C1373-D93E-1117-FA31-C6B170B8B8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3C167B-0557-9A2E-1722-9C6B0CC0ABA9}"/>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44DBBBFC-D46B-E05B-7BF1-8B9839FF1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116396-8D7A-877F-F55C-91D00C02F15E}"/>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213825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C9914-5D3C-CC71-3D87-47DE8B3A43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D38BA2-D943-6AC5-E657-9BC5639EB3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70C3695-C714-7D0E-B97A-F8CD9A8CE676}"/>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9DB07A84-33D0-B416-DAE3-FCFF985465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18AC24-A8DA-FB0F-27D1-44D4E4CA7586}"/>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3556197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E18CE-D0B5-AEB0-BF8B-3A71D1128B3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D782EC-0646-6AA6-B9EA-2C391774997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C5EFBEA-597E-566E-EF51-92D8B06AD4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FBDDABB-37F5-922F-00E9-3BE2A85BC731}"/>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6" name="Footer Placeholder 5">
            <a:extLst>
              <a:ext uri="{FF2B5EF4-FFF2-40B4-BE49-F238E27FC236}">
                <a16:creationId xmlns:a16="http://schemas.microsoft.com/office/drawing/2014/main" id="{A7A991B6-DE47-F422-7E24-BFF2C7A95D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1ACB23-D28C-C536-C801-A2DF6D2C8AD0}"/>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2106342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EE3D9-C736-6F64-376C-53477A975DD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8287262-6332-EB7B-A90C-F39EC3DD27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4A78432-7A60-5682-FDFB-DA9CB35CD66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32FE837-58B9-A25E-6FA6-AEE81F0EC9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B2C862-2707-F9F7-7C9A-C6FCA095CD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A2E4F7D-2598-68FA-DF7B-79D5E16B59FB}"/>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8" name="Footer Placeholder 7">
            <a:extLst>
              <a:ext uri="{FF2B5EF4-FFF2-40B4-BE49-F238E27FC236}">
                <a16:creationId xmlns:a16="http://schemas.microsoft.com/office/drawing/2014/main" id="{8BAD8E7A-917B-8B16-5CDE-360CFCFFFA9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229BBC-A6F0-3EBC-0046-E8F98482EF6C}"/>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2096806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CF3C4-5FF0-C06A-3E9C-66CC2EFB2D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2939021-52A7-BB37-89B6-0AEC181FC4C0}"/>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4" name="Footer Placeholder 3">
            <a:extLst>
              <a:ext uri="{FF2B5EF4-FFF2-40B4-BE49-F238E27FC236}">
                <a16:creationId xmlns:a16="http://schemas.microsoft.com/office/drawing/2014/main" id="{704538C3-6B6E-F053-EACD-DA306482FC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1E8CB82-BB62-AAB6-058B-584537DAA27E}"/>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3388251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BC4BFB0-96A4-3556-97F1-0CE43D5FE938}"/>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3" name="Footer Placeholder 2">
            <a:extLst>
              <a:ext uri="{FF2B5EF4-FFF2-40B4-BE49-F238E27FC236}">
                <a16:creationId xmlns:a16="http://schemas.microsoft.com/office/drawing/2014/main" id="{221D4038-66E5-A731-0663-B7D1480D01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68856B1-AB18-7CCC-2AA6-5C56762424E0}"/>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3672733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D3FDC-8BB2-960C-85D4-F4F39487FE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2EA002-486A-5EA7-BFEB-BE41AE270F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1839200-2897-3565-7EEC-AF56BC92C5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80FE8B-5647-90F1-0DD6-F8397431AD1B}"/>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6" name="Footer Placeholder 5">
            <a:extLst>
              <a:ext uri="{FF2B5EF4-FFF2-40B4-BE49-F238E27FC236}">
                <a16:creationId xmlns:a16="http://schemas.microsoft.com/office/drawing/2014/main" id="{E1FAB9F0-B758-9F46-72F3-BA99A38D97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E4B5E9-36B6-4A1D-B121-0AB5F2D34D5D}"/>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2499034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7B36C-0A55-A118-8ACE-C38B3137C3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08B8C3F-B558-EA91-E394-20912768D5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EF18A3C-6E60-3C27-8EEC-300FFFD442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83E893-2ADF-BB3C-7E4E-C90EEF1D5658}"/>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6" name="Footer Placeholder 5">
            <a:extLst>
              <a:ext uri="{FF2B5EF4-FFF2-40B4-BE49-F238E27FC236}">
                <a16:creationId xmlns:a16="http://schemas.microsoft.com/office/drawing/2014/main" id="{DEAA3CCD-5038-E6C3-6712-84AD4AFD22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00F5A1-4AA5-C75A-3A0E-7ED807D45B26}"/>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586862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C1AA70-2524-0179-B426-6B0FF00EEDF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5E319F4-B6C9-8428-F4AF-546B2C882F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759898-4D83-5913-AA71-41775422D0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DC1CCEB1-25C8-F206-6B89-370E750307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3667B01-9857-E92E-D3F2-57E11C5AF8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E269D5-C62C-48EA-96C9-A8AE11E6367E}" type="slidenum">
              <a:rPr lang="en-US" smtClean="0"/>
              <a:t>‹#›</a:t>
            </a:fld>
            <a:endParaRPr lang="en-US"/>
          </a:p>
        </p:txBody>
      </p:sp>
    </p:spTree>
    <p:extLst>
      <p:ext uri="{BB962C8B-B14F-4D97-AF65-F5344CB8AC3E}">
        <p14:creationId xmlns:p14="http://schemas.microsoft.com/office/powerpoint/2010/main" val="3856756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664849" y="1015778"/>
            <a:ext cx="6862302" cy="646331"/>
          </a:xfrm>
          <a:prstGeom prst="rect">
            <a:avLst/>
          </a:prstGeom>
          <a:noFill/>
        </p:spPr>
        <p:txBody>
          <a:bodyPr wrap="square" rtlCol="0">
            <a:spAutoFit/>
          </a:bodyPr>
          <a:lstStyle/>
          <a:p>
            <a:pPr algn="ctr"/>
            <a:r>
              <a:rPr lang="en-US" sz="3600" b="1" dirty="0">
                <a:latin typeface="Poppins" panose="00000500000000000000" pitchFamily="2" charset="0"/>
                <a:cs typeface="Poppins" panose="00000500000000000000" pitchFamily="2" charset="0"/>
              </a:rPr>
              <a:t>Classification of Burns</a:t>
            </a:r>
            <a:r>
              <a:rPr lang="bn-IN" sz="3600" b="1" dirty="0">
                <a:latin typeface="Poppins" panose="00000500000000000000" pitchFamily="2" charset="0"/>
              </a:rPr>
              <a:t> </a:t>
            </a:r>
            <a:endParaRPr lang="en-US" sz="8000" b="1" dirty="0">
              <a:latin typeface="Poppins" panose="00000500000000000000" pitchFamily="2" charset="0"/>
              <a:cs typeface="Poppins" panose="00000500000000000000" pitchFamily="2" charset="0"/>
            </a:endParaRPr>
          </a:p>
        </p:txBody>
      </p:sp>
      <p:sp>
        <p:nvSpPr>
          <p:cNvPr id="2" name="TextBox 1"/>
          <p:cNvSpPr txBox="1"/>
          <p:nvPr/>
        </p:nvSpPr>
        <p:spPr>
          <a:xfrm>
            <a:off x="419100" y="2222500"/>
            <a:ext cx="6487673" cy="523220"/>
          </a:xfrm>
          <a:prstGeom prst="rect">
            <a:avLst/>
          </a:prstGeom>
          <a:noFill/>
        </p:spPr>
        <p:txBody>
          <a:bodyPr wrap="none" rtlCol="0">
            <a:spAutoFit/>
          </a:bodyPr>
          <a:lstStyle/>
          <a:p>
            <a:r>
              <a:rPr lang="bn-IN" sz="2800" b="1" dirty="0">
                <a:solidFill>
                  <a:schemeClr val="bg1"/>
                </a:solidFill>
                <a:latin typeface="SutonnyOMJ" panose="01010600010101010101" pitchFamily="2" charset="0"/>
                <a:cs typeface="SutonnyOMJ" panose="01010600010101010101" pitchFamily="2" charset="0"/>
              </a:rPr>
              <a:t>পোড়ার তীব্রতার উপর নির্ভর করে পোড়াকে শ্রেণী করা হয়ঃ</a:t>
            </a:r>
            <a:endParaRPr lang="en-US" sz="2800" b="1" dirty="0">
              <a:solidFill>
                <a:schemeClr val="bg1"/>
              </a:solidFill>
              <a:latin typeface="SutonnyOMJ" panose="01010600010101010101" pitchFamily="2" charset="0"/>
              <a:cs typeface="SutonnyOMJ" panose="01010600010101010101" pitchFamily="2" charset="0"/>
            </a:endParaRPr>
          </a:p>
        </p:txBody>
      </p:sp>
      <p:pic>
        <p:nvPicPr>
          <p:cNvPr id="9"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401829" y="3028968"/>
            <a:ext cx="391138" cy="446035"/>
          </a:xfrm>
          <a:prstGeom prst="rect">
            <a:avLst/>
          </a:prstGeom>
        </p:spPr>
      </p:pic>
      <p:sp>
        <p:nvSpPr>
          <p:cNvPr id="3" name="TextBox 2"/>
          <p:cNvSpPr txBox="1"/>
          <p:nvPr/>
        </p:nvSpPr>
        <p:spPr>
          <a:xfrm>
            <a:off x="1895919" y="3021153"/>
            <a:ext cx="4767652" cy="461665"/>
          </a:xfrm>
          <a:prstGeom prst="rect">
            <a:avLst/>
          </a:prstGeom>
          <a:noFill/>
        </p:spPr>
        <p:txBody>
          <a:bodyPr wrap="none" rtlCol="0">
            <a:spAutoFit/>
          </a:bodyPr>
          <a:lstStyle/>
          <a:p>
            <a:r>
              <a:rPr lang="en-US" sz="2400" b="1" dirty="0">
                <a:solidFill>
                  <a:schemeClr val="bg1"/>
                </a:solidFill>
                <a:latin typeface="Poppins" panose="00000500000000000000" pitchFamily="2" charset="0"/>
                <a:cs typeface="Poppins" panose="00000500000000000000" pitchFamily="2" charset="0"/>
              </a:rPr>
              <a:t>First-degree Burn</a:t>
            </a:r>
            <a:r>
              <a:rPr lang="bn-IN" sz="2400" b="1" dirty="0">
                <a:solidFill>
                  <a:schemeClr val="bg1"/>
                </a:solidFill>
                <a:latin typeface="Poppins" panose="00000500000000000000" pitchFamily="2" charset="0"/>
              </a:rPr>
              <a:t> </a:t>
            </a:r>
            <a:r>
              <a:rPr lang="bn-IN" sz="2400" b="1" dirty="0">
                <a:solidFill>
                  <a:schemeClr val="bg1"/>
                </a:solidFill>
                <a:latin typeface="SutonnyOMJ" panose="01010600010101010101" pitchFamily="2" charset="0"/>
                <a:cs typeface="SutonnyOMJ" panose="01010600010101010101" pitchFamily="2" charset="0"/>
              </a:rPr>
              <a:t>-ফার্স্ট ডিগ্রি </a:t>
            </a:r>
            <a:r>
              <a:rPr lang="bn-IN" sz="2400" b="1" dirty="0" smtClean="0">
                <a:solidFill>
                  <a:schemeClr val="bg1"/>
                </a:solidFill>
                <a:latin typeface="SutonnyOMJ" panose="01010600010101010101" pitchFamily="2" charset="0"/>
                <a:cs typeface="SutonnyOMJ" panose="01010600010101010101" pitchFamily="2" charset="0"/>
              </a:rPr>
              <a:t>বার্ন</a:t>
            </a:r>
            <a:endParaRPr lang="en-US" sz="2400" dirty="0">
              <a:solidFill>
                <a:schemeClr val="bg1"/>
              </a:solidFill>
              <a:latin typeface="SutonnyOMJ" panose="01010600010101010101" pitchFamily="2" charset="0"/>
              <a:cs typeface="SutonnyOMJ" panose="01010600010101010101" pitchFamily="2" charset="0"/>
            </a:endParaRPr>
          </a:p>
        </p:txBody>
      </p:sp>
      <p:pic>
        <p:nvPicPr>
          <p:cNvPr id="11"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401829" y="3750436"/>
            <a:ext cx="391138" cy="446035"/>
          </a:xfrm>
          <a:prstGeom prst="rect">
            <a:avLst/>
          </a:prstGeom>
        </p:spPr>
      </p:pic>
      <p:sp>
        <p:nvSpPr>
          <p:cNvPr id="12" name="TextBox 11"/>
          <p:cNvSpPr txBox="1"/>
          <p:nvPr/>
        </p:nvSpPr>
        <p:spPr>
          <a:xfrm>
            <a:off x="1895919" y="3742621"/>
            <a:ext cx="5439310" cy="461665"/>
          </a:xfrm>
          <a:prstGeom prst="rect">
            <a:avLst/>
          </a:prstGeom>
          <a:noFill/>
        </p:spPr>
        <p:txBody>
          <a:bodyPr wrap="none" rtlCol="0">
            <a:spAutoFit/>
          </a:bodyPr>
          <a:lstStyle/>
          <a:p>
            <a:r>
              <a:rPr lang="en-US" sz="2400" b="1" dirty="0">
                <a:solidFill>
                  <a:schemeClr val="bg1"/>
                </a:solidFill>
                <a:latin typeface="Poppins" panose="00000500000000000000" pitchFamily="2" charset="0"/>
                <a:cs typeface="Poppins" panose="00000500000000000000" pitchFamily="2" charset="0"/>
              </a:rPr>
              <a:t>Second-degree Burn </a:t>
            </a:r>
            <a:r>
              <a:rPr lang="en-US" sz="2400" b="1" dirty="0">
                <a:solidFill>
                  <a:schemeClr val="bg1"/>
                </a:solidFill>
                <a:latin typeface="SutonnyOMJ" panose="01010600010101010101" pitchFamily="2" charset="0"/>
                <a:cs typeface="SutonnyOMJ" panose="01010600010101010101" pitchFamily="2" charset="0"/>
              </a:rPr>
              <a:t>-</a:t>
            </a:r>
            <a:r>
              <a:rPr lang="bn-IN" sz="2400" b="1" dirty="0">
                <a:solidFill>
                  <a:schemeClr val="bg1"/>
                </a:solidFill>
                <a:latin typeface="SutonnyOMJ" panose="01010600010101010101" pitchFamily="2" charset="0"/>
                <a:cs typeface="SutonnyOMJ" panose="01010600010101010101" pitchFamily="2" charset="0"/>
              </a:rPr>
              <a:t>সেকেন্ড ডিগ্রি </a:t>
            </a:r>
            <a:r>
              <a:rPr lang="bn-IN" sz="2400" b="1" dirty="0" smtClean="0">
                <a:solidFill>
                  <a:schemeClr val="bg1"/>
                </a:solidFill>
                <a:latin typeface="SutonnyOMJ" panose="01010600010101010101" pitchFamily="2" charset="0"/>
                <a:cs typeface="SutonnyOMJ" panose="01010600010101010101" pitchFamily="2" charset="0"/>
              </a:rPr>
              <a:t>বার্নঃ </a:t>
            </a:r>
            <a:endParaRPr lang="en-US" sz="3200" dirty="0">
              <a:solidFill>
                <a:schemeClr val="bg1"/>
              </a:solidFill>
              <a:latin typeface="SutonnyOMJ" panose="01010600010101010101" pitchFamily="2" charset="0"/>
              <a:cs typeface="SutonnyOMJ" panose="01010600010101010101" pitchFamily="2" charset="0"/>
            </a:endParaRPr>
          </a:p>
        </p:txBody>
      </p:sp>
      <p:pic>
        <p:nvPicPr>
          <p:cNvPr id="13"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401829" y="4471904"/>
            <a:ext cx="391138" cy="446035"/>
          </a:xfrm>
          <a:prstGeom prst="rect">
            <a:avLst/>
          </a:prstGeom>
        </p:spPr>
      </p:pic>
      <p:sp>
        <p:nvSpPr>
          <p:cNvPr id="14" name="TextBox 13"/>
          <p:cNvSpPr txBox="1"/>
          <p:nvPr/>
        </p:nvSpPr>
        <p:spPr>
          <a:xfrm>
            <a:off x="1895919" y="4464089"/>
            <a:ext cx="4790094" cy="461665"/>
          </a:xfrm>
          <a:prstGeom prst="rect">
            <a:avLst/>
          </a:prstGeom>
          <a:noFill/>
        </p:spPr>
        <p:txBody>
          <a:bodyPr wrap="none" rtlCol="0">
            <a:spAutoFit/>
          </a:bodyPr>
          <a:lstStyle/>
          <a:p>
            <a:r>
              <a:rPr lang="en-US" sz="2400" b="1" dirty="0">
                <a:solidFill>
                  <a:schemeClr val="bg1"/>
                </a:solidFill>
                <a:latin typeface="Poppins" panose="00000500000000000000" pitchFamily="2" charset="0"/>
                <a:cs typeface="Poppins" panose="00000500000000000000" pitchFamily="2" charset="0"/>
              </a:rPr>
              <a:t>Third-degree Burn</a:t>
            </a:r>
            <a:r>
              <a:rPr lang="bn-IN" sz="2400" b="1" dirty="0">
                <a:solidFill>
                  <a:schemeClr val="bg1"/>
                </a:solidFill>
                <a:latin typeface="Poppins" panose="00000500000000000000" pitchFamily="2" charset="0"/>
              </a:rPr>
              <a:t> </a:t>
            </a:r>
            <a:r>
              <a:rPr lang="bn-IN" sz="2400" b="1" dirty="0">
                <a:solidFill>
                  <a:schemeClr val="bg1"/>
                </a:solidFill>
                <a:latin typeface="SutonnyOMJ" panose="01010600010101010101" pitchFamily="2" charset="0"/>
                <a:cs typeface="SutonnyOMJ" panose="01010600010101010101" pitchFamily="2" charset="0"/>
              </a:rPr>
              <a:t>-থার্ড ডিগ্রি বার্নঃ</a:t>
            </a:r>
            <a:r>
              <a:rPr lang="bn-IN" sz="2400" dirty="0">
                <a:solidFill>
                  <a:schemeClr val="bg1"/>
                </a:solidFill>
                <a:latin typeface="SutonnyOMJ" panose="01010600010101010101" pitchFamily="2" charset="0"/>
                <a:cs typeface="SutonnyOMJ" panose="01010600010101010101" pitchFamily="2" charset="0"/>
              </a:rPr>
              <a:t> </a:t>
            </a:r>
            <a:endParaRPr lang="en-US" sz="4000" dirty="0">
              <a:solidFill>
                <a:schemeClr val="bg1"/>
              </a:solidFill>
              <a:latin typeface="SutonnyOMJ" panose="01010600010101010101" pitchFamily="2" charset="0"/>
              <a:cs typeface="SutonnyOMJ" panose="01010600010101010101" pitchFamily="2" charset="0"/>
            </a:endParaRPr>
          </a:p>
        </p:txBody>
      </p:sp>
    </p:spTree>
    <p:extLst>
      <p:ext uri="{BB962C8B-B14F-4D97-AF65-F5344CB8AC3E}">
        <p14:creationId xmlns:p14="http://schemas.microsoft.com/office/powerpoint/2010/main" val="2955175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664849" y="1015778"/>
            <a:ext cx="6862302" cy="646331"/>
          </a:xfrm>
          <a:prstGeom prst="rect">
            <a:avLst/>
          </a:prstGeom>
          <a:noFill/>
        </p:spPr>
        <p:txBody>
          <a:bodyPr wrap="square" rtlCol="0">
            <a:spAutoFit/>
          </a:bodyPr>
          <a:lstStyle/>
          <a:p>
            <a:pPr algn="ctr"/>
            <a:r>
              <a:rPr lang="en-US" sz="3600" b="1" dirty="0">
                <a:latin typeface="Poppins" panose="00000500000000000000" pitchFamily="2" charset="0"/>
                <a:cs typeface="Poppins" panose="00000500000000000000" pitchFamily="2" charset="0"/>
              </a:rPr>
              <a:t>Classification of Burns</a:t>
            </a:r>
            <a:r>
              <a:rPr lang="bn-IN" sz="3600" b="1" dirty="0">
                <a:latin typeface="Poppins" panose="00000500000000000000" pitchFamily="2" charset="0"/>
              </a:rPr>
              <a:t> </a:t>
            </a:r>
            <a:endParaRPr lang="en-US" sz="8000" b="1" dirty="0">
              <a:latin typeface="Poppins" panose="00000500000000000000" pitchFamily="2" charset="0"/>
              <a:cs typeface="Poppins" panose="00000500000000000000" pitchFamily="2" charset="0"/>
            </a:endParaRPr>
          </a:p>
        </p:txBody>
      </p:sp>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87429" y="2263137"/>
            <a:ext cx="406470" cy="463518"/>
          </a:xfrm>
          <a:prstGeom prst="rect">
            <a:avLst/>
          </a:prstGeom>
        </p:spPr>
      </p:pic>
      <p:sp>
        <p:nvSpPr>
          <p:cNvPr id="6" name="TextBox 5"/>
          <p:cNvSpPr txBox="1"/>
          <p:nvPr/>
        </p:nvSpPr>
        <p:spPr>
          <a:xfrm>
            <a:off x="1006919" y="2264990"/>
            <a:ext cx="5406581" cy="523220"/>
          </a:xfrm>
          <a:prstGeom prst="rect">
            <a:avLst/>
          </a:prstGeom>
          <a:noFill/>
        </p:spPr>
        <p:txBody>
          <a:bodyPr wrap="square" rtlCol="0">
            <a:spAutoFit/>
          </a:bodyPr>
          <a:lstStyle/>
          <a:p>
            <a:r>
              <a:rPr lang="en-US" sz="2800" b="1" u="sng" dirty="0">
                <a:solidFill>
                  <a:schemeClr val="bg1"/>
                </a:solidFill>
                <a:latin typeface="Poppins" panose="00000500000000000000" pitchFamily="2" charset="0"/>
                <a:cs typeface="Poppins" panose="00000500000000000000" pitchFamily="2" charset="0"/>
              </a:rPr>
              <a:t>First-degree Burn</a:t>
            </a:r>
            <a:r>
              <a:rPr lang="bn-IN" sz="2800" b="1" u="sng" dirty="0">
                <a:solidFill>
                  <a:schemeClr val="bg1"/>
                </a:solidFill>
                <a:latin typeface="Poppins" panose="00000500000000000000" pitchFamily="2" charset="0"/>
              </a:rPr>
              <a:t> </a:t>
            </a:r>
            <a:r>
              <a:rPr lang="bn-IN" sz="2800" b="1" u="sng" dirty="0" smtClean="0">
                <a:solidFill>
                  <a:schemeClr val="bg1"/>
                </a:solidFill>
                <a:latin typeface="SutonnyOMJ" panose="01010600010101010101" pitchFamily="2" charset="0"/>
                <a:cs typeface="SutonnyOMJ" panose="01010600010101010101" pitchFamily="2" charset="0"/>
              </a:rPr>
              <a:t>-</a:t>
            </a:r>
            <a:r>
              <a:rPr lang="bn-IN" sz="2800" b="1" u="sng" dirty="0">
                <a:solidFill>
                  <a:schemeClr val="bg1"/>
                </a:solidFill>
                <a:latin typeface="SutonnyOMJ" panose="01010600010101010101" pitchFamily="2" charset="0"/>
                <a:cs typeface="SutonnyOMJ" panose="01010600010101010101" pitchFamily="2" charset="0"/>
              </a:rPr>
              <a:t>ফার্স্ট ডিগ্রি </a:t>
            </a:r>
            <a:r>
              <a:rPr lang="bn-IN" sz="2800" b="1" u="sng" dirty="0" smtClean="0">
                <a:solidFill>
                  <a:schemeClr val="bg1"/>
                </a:solidFill>
                <a:latin typeface="SutonnyOMJ" panose="01010600010101010101" pitchFamily="2" charset="0"/>
                <a:cs typeface="SutonnyOMJ" panose="01010600010101010101" pitchFamily="2" charset="0"/>
              </a:rPr>
              <a:t>বার্ন</a:t>
            </a:r>
            <a:r>
              <a:rPr lang="en-US" sz="2800" b="1" u="sng" dirty="0" smtClean="0">
                <a:solidFill>
                  <a:schemeClr val="bg1"/>
                </a:solidFill>
                <a:latin typeface="SutonnyOMJ" panose="01010600010101010101" pitchFamily="2" charset="0"/>
                <a:cs typeface="SutonnyOMJ" panose="01010600010101010101" pitchFamily="2" charset="0"/>
              </a:rPr>
              <a:t>:</a:t>
            </a:r>
            <a:r>
              <a:rPr lang="bn-IN" sz="2800" b="1" u="sng" dirty="0" smtClean="0">
                <a:solidFill>
                  <a:schemeClr val="bg1"/>
                </a:solidFill>
                <a:latin typeface="SutonnyOMJ" panose="01010600010101010101" pitchFamily="2" charset="0"/>
                <a:cs typeface="SutonnyOMJ" panose="01010600010101010101" pitchFamily="2" charset="0"/>
              </a:rPr>
              <a:t> </a:t>
            </a:r>
            <a:endParaRPr lang="en-US" sz="2800" u="sng" dirty="0">
              <a:solidFill>
                <a:schemeClr val="bg1"/>
              </a:solidFill>
              <a:latin typeface="SutonnyOMJ" panose="01010600010101010101" pitchFamily="2" charset="0"/>
              <a:cs typeface="SutonnyOMJ" panose="01010600010101010101" pitchFamily="2" charset="0"/>
            </a:endParaRPr>
          </a:p>
        </p:txBody>
      </p:sp>
      <p:sp>
        <p:nvSpPr>
          <p:cNvPr id="2" name="TextBox 1"/>
          <p:cNvSpPr txBox="1"/>
          <p:nvPr/>
        </p:nvSpPr>
        <p:spPr>
          <a:xfrm>
            <a:off x="1006919" y="2788210"/>
            <a:ext cx="9140382" cy="707886"/>
          </a:xfrm>
          <a:prstGeom prst="rect">
            <a:avLst/>
          </a:prstGeom>
          <a:noFill/>
        </p:spPr>
        <p:txBody>
          <a:bodyPr wrap="square" rtlCol="0">
            <a:spAutoFit/>
          </a:bodyPr>
          <a:lstStyle/>
          <a:p>
            <a:r>
              <a:rPr lang="bn-IN" sz="2000" dirty="0">
                <a:solidFill>
                  <a:schemeClr val="bg1"/>
                </a:solidFill>
                <a:latin typeface="SutonnyOMJ" panose="01010600010101010101" pitchFamily="2" charset="0"/>
                <a:cs typeface="SutonnyOMJ" panose="01010600010101010101" pitchFamily="2" charset="0"/>
              </a:rPr>
              <a:t>পুড়ে যাওয়া চামড়া যখন দেখতে লালচে, নরম এবং যন্ত্রণাদায়ক হয়, কিন্তু </a:t>
            </a:r>
            <a:r>
              <a:rPr lang="bn-IN" sz="2000" dirty="0" smtClean="0">
                <a:solidFill>
                  <a:schemeClr val="bg1"/>
                </a:solidFill>
                <a:latin typeface="SutonnyOMJ" panose="01010600010101010101" pitchFamily="2" charset="0"/>
                <a:cs typeface="SutonnyOMJ" panose="01010600010101010101" pitchFamily="2" charset="0"/>
              </a:rPr>
              <a:t>চামড়ায় </a:t>
            </a:r>
            <a:r>
              <a:rPr lang="bn-IN" sz="2000" dirty="0">
                <a:solidFill>
                  <a:schemeClr val="bg1"/>
                </a:solidFill>
                <a:latin typeface="SutonnyOMJ" panose="01010600010101010101" pitchFamily="2" charset="0"/>
                <a:cs typeface="SutonnyOMJ" panose="01010600010101010101" pitchFamily="2" charset="0"/>
              </a:rPr>
              <a:t>কোন </a:t>
            </a:r>
            <a:r>
              <a:rPr lang="bn-IN" sz="2000" dirty="0" smtClean="0">
                <a:solidFill>
                  <a:schemeClr val="bg1"/>
                </a:solidFill>
                <a:latin typeface="SutonnyOMJ" panose="01010600010101010101" pitchFamily="2" charset="0"/>
                <a:cs typeface="SutonnyOMJ" panose="01010600010101010101" pitchFamily="2" charset="0"/>
              </a:rPr>
              <a:t>ক্ষত </a:t>
            </a:r>
            <a:r>
              <a:rPr lang="bn-IN" sz="2000" dirty="0">
                <a:solidFill>
                  <a:schemeClr val="bg1"/>
                </a:solidFill>
                <a:latin typeface="SutonnyOMJ" panose="01010600010101010101" pitchFamily="2" charset="0"/>
                <a:cs typeface="SutonnyOMJ" panose="01010600010101010101" pitchFamily="2" charset="0"/>
              </a:rPr>
              <a:t>হয় না, সেটাকে বলা হয় </a:t>
            </a:r>
            <a:r>
              <a:rPr lang="en-US" sz="2000" dirty="0">
                <a:solidFill>
                  <a:schemeClr val="bg1"/>
                </a:solidFill>
                <a:latin typeface="Poppins" panose="00000500000000000000" pitchFamily="2" charset="0"/>
                <a:cs typeface="Poppins" panose="00000500000000000000" pitchFamily="2" charset="0"/>
              </a:rPr>
              <a:t>First-degree </a:t>
            </a:r>
            <a:r>
              <a:rPr lang="en-US" sz="2000" dirty="0" smtClean="0">
                <a:solidFill>
                  <a:schemeClr val="bg1"/>
                </a:solidFill>
                <a:latin typeface="Poppins" panose="00000500000000000000" pitchFamily="2" charset="0"/>
                <a:cs typeface="Poppins" panose="00000500000000000000" pitchFamily="2" charset="0"/>
              </a:rPr>
              <a:t>Burn.</a:t>
            </a:r>
            <a:endParaRPr lang="en-US" sz="2000" dirty="0">
              <a:solidFill>
                <a:schemeClr val="bg1"/>
              </a:solidFill>
              <a:latin typeface="Poppins" panose="00000500000000000000" pitchFamily="2" charset="0"/>
              <a:cs typeface="Poppins" panose="00000500000000000000" pitchFamily="2" charset="0"/>
            </a:endParaRPr>
          </a:p>
        </p:txBody>
      </p:sp>
      <p:pic>
        <p:nvPicPr>
          <p:cNvPr id="1026" name="Picture 2" descr="First-degree burn: Treatment, symptoms, and pictur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4937" y="3797301"/>
            <a:ext cx="4302125" cy="24157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1033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664849" y="1015778"/>
            <a:ext cx="6862302" cy="646331"/>
          </a:xfrm>
          <a:prstGeom prst="rect">
            <a:avLst/>
          </a:prstGeom>
          <a:noFill/>
        </p:spPr>
        <p:txBody>
          <a:bodyPr wrap="square" rtlCol="0">
            <a:spAutoFit/>
          </a:bodyPr>
          <a:lstStyle/>
          <a:p>
            <a:pPr algn="ctr"/>
            <a:r>
              <a:rPr lang="en-US" sz="3600" b="1" dirty="0">
                <a:latin typeface="Poppins" panose="00000500000000000000" pitchFamily="2" charset="0"/>
                <a:cs typeface="Poppins" panose="00000500000000000000" pitchFamily="2" charset="0"/>
              </a:rPr>
              <a:t>Classification of Burns</a:t>
            </a:r>
            <a:r>
              <a:rPr lang="bn-IN" sz="3600" b="1" dirty="0">
                <a:latin typeface="Poppins" panose="00000500000000000000" pitchFamily="2" charset="0"/>
              </a:rPr>
              <a:t> </a:t>
            </a:r>
            <a:endParaRPr lang="en-US" sz="8000" b="1" dirty="0">
              <a:latin typeface="Poppins" panose="00000500000000000000" pitchFamily="2" charset="0"/>
              <a:cs typeface="Poppins" panose="00000500000000000000" pitchFamily="2" charset="0"/>
            </a:endParaRPr>
          </a:p>
        </p:txBody>
      </p:sp>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87429" y="2263137"/>
            <a:ext cx="406470" cy="463518"/>
          </a:xfrm>
          <a:prstGeom prst="rect">
            <a:avLst/>
          </a:prstGeom>
        </p:spPr>
      </p:pic>
      <p:sp>
        <p:nvSpPr>
          <p:cNvPr id="6" name="TextBox 5"/>
          <p:cNvSpPr txBox="1"/>
          <p:nvPr/>
        </p:nvSpPr>
        <p:spPr>
          <a:xfrm>
            <a:off x="1006919" y="2264990"/>
            <a:ext cx="6384481" cy="523220"/>
          </a:xfrm>
          <a:prstGeom prst="rect">
            <a:avLst/>
          </a:prstGeom>
          <a:noFill/>
        </p:spPr>
        <p:txBody>
          <a:bodyPr wrap="square" rtlCol="0">
            <a:spAutoFit/>
          </a:bodyPr>
          <a:lstStyle/>
          <a:p>
            <a:r>
              <a:rPr lang="en-US" sz="2800" b="1" u="sng" dirty="0" smtClean="0">
                <a:solidFill>
                  <a:schemeClr val="bg1"/>
                </a:solidFill>
                <a:latin typeface="Poppins" panose="00000500000000000000" pitchFamily="2" charset="0"/>
                <a:cs typeface="Poppins" panose="00000500000000000000" pitchFamily="2" charset="0"/>
              </a:rPr>
              <a:t>Second-degree </a:t>
            </a:r>
            <a:r>
              <a:rPr lang="en-US" sz="2800" b="1" u="sng" dirty="0">
                <a:solidFill>
                  <a:schemeClr val="bg1"/>
                </a:solidFill>
                <a:effectLst>
                  <a:outerShdw blurRad="38100" dist="38100" dir="2700000" algn="tl">
                    <a:srgbClr val="000000">
                      <a:alpha val="43137"/>
                    </a:srgbClr>
                  </a:outerShdw>
                </a:effectLst>
                <a:latin typeface="Poppins" panose="00000500000000000000" pitchFamily="2" charset="0"/>
                <a:cs typeface="Poppins" panose="00000500000000000000" pitchFamily="2" charset="0"/>
              </a:rPr>
              <a:t>Burn</a:t>
            </a:r>
            <a:r>
              <a:rPr lang="bn-IN" sz="2800" b="1" u="sng" dirty="0">
                <a:solidFill>
                  <a:schemeClr val="bg1"/>
                </a:solidFill>
                <a:effectLst>
                  <a:outerShdw blurRad="38100" dist="38100" dir="2700000" algn="tl">
                    <a:srgbClr val="000000">
                      <a:alpha val="43137"/>
                    </a:srgbClr>
                  </a:outerShdw>
                </a:effectLst>
                <a:latin typeface="Poppins" panose="00000500000000000000" pitchFamily="2" charset="0"/>
              </a:rPr>
              <a:t> </a:t>
            </a:r>
            <a:r>
              <a:rPr lang="bn-IN" sz="2800" b="1" u="sng" dirty="0" smtClean="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a:t>
            </a:r>
            <a:r>
              <a:rPr lang="bn-IN" sz="2800" b="1" u="sng" dirty="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 সেকেন্ড</a:t>
            </a:r>
            <a:r>
              <a:rPr lang="bn-IN" sz="2800" b="1" u="sng" dirty="0" smtClean="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 </a:t>
            </a:r>
            <a:r>
              <a:rPr lang="bn-IN" sz="2800" b="1" u="sng" dirty="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ডিগ্রি </a:t>
            </a:r>
            <a:r>
              <a:rPr lang="bn-IN" sz="2800" b="1" u="sng" dirty="0" smtClean="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বার্ন</a:t>
            </a:r>
            <a:r>
              <a:rPr lang="en-US" sz="2800" b="1" u="sng" dirty="0" smtClean="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a:t>
            </a:r>
            <a:r>
              <a:rPr lang="bn-IN" sz="2800" b="1" u="sng" dirty="0" smtClean="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 </a:t>
            </a:r>
            <a:endParaRPr lang="en-US" sz="2800" u="sng" dirty="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endParaRPr>
          </a:p>
        </p:txBody>
      </p:sp>
      <p:sp>
        <p:nvSpPr>
          <p:cNvPr id="2" name="TextBox 1"/>
          <p:cNvSpPr txBox="1"/>
          <p:nvPr/>
        </p:nvSpPr>
        <p:spPr>
          <a:xfrm>
            <a:off x="1006919" y="2788210"/>
            <a:ext cx="9140382" cy="1015663"/>
          </a:xfrm>
          <a:prstGeom prst="rect">
            <a:avLst/>
          </a:prstGeom>
          <a:noFill/>
        </p:spPr>
        <p:txBody>
          <a:bodyPr wrap="square" rtlCol="0">
            <a:spAutoFit/>
          </a:bodyPr>
          <a:lstStyle/>
          <a:p>
            <a:r>
              <a:rPr lang="bn-IN" sz="2000" dirty="0">
                <a:solidFill>
                  <a:schemeClr val="bg1"/>
                </a:solidFill>
                <a:latin typeface="SutonnyOMJ" panose="01010600010101010101" pitchFamily="2" charset="0"/>
                <a:cs typeface="SutonnyOMJ" panose="01010600010101010101" pitchFamily="2" charset="0"/>
              </a:rPr>
              <a:t>পুড়ে যাওয়া চামড়া যখন মারাত্মকভাবে ক্ষতিগ্রস্ত হয়, যার ফলে ফোসকা পড়া এবং চামড়ার উপরিভাগে ফেটে যায়, তখন সেটাকে সেকেন্ড ডিগ্রি বার্ন হিসেবে চিহ্নিত করা হয়। এটি মাঝারি ধরনের পোড়া। চিকিৎসা নিলে ধীরে ধীরে ঠিক হয়ে যায়।</a:t>
            </a:r>
            <a:endParaRPr lang="en-US" sz="2000" dirty="0">
              <a:solidFill>
                <a:schemeClr val="bg1"/>
              </a:solidFill>
              <a:latin typeface="SutonnyOMJ" panose="01010600010101010101" pitchFamily="2" charset="0"/>
              <a:cs typeface="SutonnyOMJ" panose="01010600010101010101" pitchFamily="2" charset="0"/>
            </a:endParaRPr>
          </a:p>
        </p:txBody>
      </p:sp>
      <p:pic>
        <p:nvPicPr>
          <p:cNvPr id="2050" name="Picture 2" descr="Man warns of dangers of sun exposure after getting 2nd-degree burns -  National | Globalnews.ca"/>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4013403" y="3905473"/>
            <a:ext cx="3127413" cy="23462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1876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664849" y="1015778"/>
            <a:ext cx="6862302" cy="646331"/>
          </a:xfrm>
          <a:prstGeom prst="rect">
            <a:avLst/>
          </a:prstGeom>
          <a:noFill/>
        </p:spPr>
        <p:txBody>
          <a:bodyPr wrap="square" rtlCol="0">
            <a:spAutoFit/>
          </a:bodyPr>
          <a:lstStyle/>
          <a:p>
            <a:pPr algn="ctr"/>
            <a:r>
              <a:rPr lang="en-US" sz="3600" b="1" dirty="0">
                <a:latin typeface="Poppins" panose="00000500000000000000" pitchFamily="2" charset="0"/>
                <a:cs typeface="Poppins" panose="00000500000000000000" pitchFamily="2" charset="0"/>
              </a:rPr>
              <a:t>Classification of Burns</a:t>
            </a:r>
            <a:r>
              <a:rPr lang="bn-IN" sz="3600" b="1" dirty="0">
                <a:latin typeface="Poppins" panose="00000500000000000000" pitchFamily="2" charset="0"/>
              </a:rPr>
              <a:t> </a:t>
            </a:r>
            <a:endParaRPr lang="en-US" sz="8000" b="1" dirty="0">
              <a:latin typeface="Poppins" panose="00000500000000000000" pitchFamily="2" charset="0"/>
              <a:cs typeface="Poppins" panose="00000500000000000000" pitchFamily="2" charset="0"/>
            </a:endParaRPr>
          </a:p>
        </p:txBody>
      </p:sp>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87429" y="2263137"/>
            <a:ext cx="406470" cy="463518"/>
          </a:xfrm>
          <a:prstGeom prst="rect">
            <a:avLst/>
          </a:prstGeom>
        </p:spPr>
      </p:pic>
      <p:sp>
        <p:nvSpPr>
          <p:cNvPr id="6" name="TextBox 5"/>
          <p:cNvSpPr txBox="1"/>
          <p:nvPr/>
        </p:nvSpPr>
        <p:spPr>
          <a:xfrm>
            <a:off x="1006919" y="2264990"/>
            <a:ext cx="6384481" cy="523220"/>
          </a:xfrm>
          <a:prstGeom prst="rect">
            <a:avLst/>
          </a:prstGeom>
          <a:noFill/>
        </p:spPr>
        <p:txBody>
          <a:bodyPr wrap="square" rtlCol="0">
            <a:spAutoFit/>
          </a:bodyPr>
          <a:lstStyle/>
          <a:p>
            <a:r>
              <a:rPr lang="en-US" sz="2800" b="1" u="sng" dirty="0" smtClean="0">
                <a:solidFill>
                  <a:schemeClr val="bg1"/>
                </a:solidFill>
                <a:latin typeface="Poppins" panose="00000500000000000000" pitchFamily="2" charset="0"/>
                <a:cs typeface="Poppins" panose="00000500000000000000" pitchFamily="2" charset="0"/>
              </a:rPr>
              <a:t>Third-degree </a:t>
            </a:r>
            <a:r>
              <a:rPr lang="en-US" sz="2800" b="1" u="sng" dirty="0">
                <a:solidFill>
                  <a:schemeClr val="bg1"/>
                </a:solidFill>
                <a:effectLst>
                  <a:outerShdw blurRad="38100" dist="38100" dir="2700000" algn="tl">
                    <a:srgbClr val="000000">
                      <a:alpha val="43137"/>
                    </a:srgbClr>
                  </a:outerShdw>
                </a:effectLst>
                <a:latin typeface="Poppins" panose="00000500000000000000" pitchFamily="2" charset="0"/>
                <a:cs typeface="Poppins" panose="00000500000000000000" pitchFamily="2" charset="0"/>
              </a:rPr>
              <a:t>Burn</a:t>
            </a:r>
            <a:r>
              <a:rPr lang="bn-IN" sz="2800" b="1" u="sng" dirty="0">
                <a:solidFill>
                  <a:schemeClr val="bg1"/>
                </a:solidFill>
                <a:effectLst>
                  <a:outerShdw blurRad="38100" dist="38100" dir="2700000" algn="tl">
                    <a:srgbClr val="000000">
                      <a:alpha val="43137"/>
                    </a:srgbClr>
                  </a:outerShdw>
                </a:effectLst>
                <a:latin typeface="Poppins" panose="00000500000000000000" pitchFamily="2" charset="0"/>
              </a:rPr>
              <a:t> </a:t>
            </a:r>
            <a:r>
              <a:rPr lang="bn-IN" sz="2800" b="1" u="sng" dirty="0" smtClean="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a:t>
            </a:r>
            <a:r>
              <a:rPr lang="bn-IN" sz="2800" b="1" u="sng" dirty="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 </a:t>
            </a:r>
            <a:r>
              <a:rPr lang="bn-IN" sz="2800" b="1" u="sng" dirty="0">
                <a:solidFill>
                  <a:schemeClr val="bg1"/>
                </a:solidFill>
                <a:latin typeface="SutonnyOMJ" panose="01010600010101010101" pitchFamily="2" charset="0"/>
                <a:cs typeface="SutonnyOMJ" panose="01010600010101010101" pitchFamily="2" charset="0"/>
              </a:rPr>
              <a:t>থার্ড</a:t>
            </a:r>
            <a:r>
              <a:rPr lang="bn-IN" sz="2800" b="1" u="sng" dirty="0" smtClean="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 </a:t>
            </a:r>
            <a:r>
              <a:rPr lang="bn-IN" sz="2800" b="1" u="sng" dirty="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ডিগ্রি </a:t>
            </a:r>
            <a:r>
              <a:rPr lang="bn-IN" sz="2800" b="1" u="sng" dirty="0" smtClean="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বার্ন</a:t>
            </a:r>
            <a:r>
              <a:rPr lang="en-US" sz="2800" b="1" u="sng" dirty="0" smtClean="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a:t>
            </a:r>
            <a:r>
              <a:rPr lang="bn-IN" sz="2800" b="1" u="sng" dirty="0" smtClean="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rPr>
              <a:t> </a:t>
            </a:r>
            <a:endParaRPr lang="en-US" sz="2800" u="sng" dirty="0">
              <a:solidFill>
                <a:schemeClr val="bg1"/>
              </a:solidFill>
              <a:effectLst>
                <a:outerShdw blurRad="38100" dist="38100" dir="2700000" algn="tl">
                  <a:srgbClr val="000000">
                    <a:alpha val="43137"/>
                  </a:srgbClr>
                </a:outerShdw>
              </a:effectLst>
              <a:latin typeface="SutonnyOMJ" panose="01010600010101010101" pitchFamily="2" charset="0"/>
              <a:cs typeface="SutonnyOMJ" panose="01010600010101010101" pitchFamily="2" charset="0"/>
            </a:endParaRPr>
          </a:p>
        </p:txBody>
      </p:sp>
      <p:sp>
        <p:nvSpPr>
          <p:cNvPr id="2" name="TextBox 1"/>
          <p:cNvSpPr txBox="1"/>
          <p:nvPr/>
        </p:nvSpPr>
        <p:spPr>
          <a:xfrm>
            <a:off x="1006919" y="2788210"/>
            <a:ext cx="9140382" cy="1015663"/>
          </a:xfrm>
          <a:prstGeom prst="rect">
            <a:avLst/>
          </a:prstGeom>
          <a:noFill/>
        </p:spPr>
        <p:txBody>
          <a:bodyPr wrap="square" rtlCol="0">
            <a:spAutoFit/>
          </a:bodyPr>
          <a:lstStyle/>
          <a:p>
            <a:r>
              <a:rPr lang="bn-IN" sz="2000" dirty="0">
                <a:solidFill>
                  <a:schemeClr val="bg1"/>
                </a:solidFill>
                <a:latin typeface="SutonnyOMJ" panose="01010600010101010101" pitchFamily="2" charset="0"/>
                <a:cs typeface="SutonnyOMJ" panose="01010600010101010101" pitchFamily="2" charset="0"/>
              </a:rPr>
              <a:t>পুড়ে যাওয়া চামড়া এবং চামড়ার নিচে টিস্যুর রং যখন সাদা অথবা দগ্ধ দেখায়, সেটা থার্ড ডিগ্রি বার্ন হিসেবে বিবেচিত হয়। এটি সবচেয়ে খারাপ ধরনের পোড়া। এক্ষেত্রে, স্নায়ুর প্রান্তগুলো নষ্ট হয়ে যাওয়ার কারণে প্রাথমিকভাবে হালকা ব্যথা অনুভূত হয়। তবে চামড়ার নিচে স্নায়ুসহ মাংস পুড়ে যাওয়ায় ক্ষতিটা বেশী হয়। ভালো হতে অনেক সময় লাগে।</a:t>
            </a:r>
            <a:endParaRPr lang="en-US" sz="2400" dirty="0">
              <a:solidFill>
                <a:schemeClr val="bg1"/>
              </a:solidFill>
              <a:latin typeface="SutonnyOMJ" panose="01010600010101010101" pitchFamily="2" charset="0"/>
              <a:cs typeface="SutonnyOMJ" panose="01010600010101010101" pitchFamily="2" charset="0"/>
            </a:endParaRPr>
          </a:p>
        </p:txBody>
      </p:sp>
      <p:pic>
        <p:nvPicPr>
          <p:cNvPr id="3074" name="Picture 2" descr="Third degree burns: Causes, symptoms, and treat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4819" y="4068763"/>
            <a:ext cx="4264582" cy="23955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1511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185</Words>
  <Application>Microsoft Office PowerPoint</Application>
  <PresentationFormat>Widescreen</PresentationFormat>
  <Paragraphs>14</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Calibri</vt:lpstr>
      <vt:lpstr>Calibri Light</vt:lpstr>
      <vt:lpstr>Poppins</vt:lpstr>
      <vt:lpstr>SutonnyOMJ</vt:lpstr>
      <vt:lpstr>Vrinda</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Md Maksudul Haque</dc:creator>
  <cp:lastModifiedBy>Ridoy</cp:lastModifiedBy>
  <cp:revision>3</cp:revision>
  <dcterms:created xsi:type="dcterms:W3CDTF">2022-05-26T10:38:33Z</dcterms:created>
  <dcterms:modified xsi:type="dcterms:W3CDTF">2022-05-27T12:05:38Z</dcterms:modified>
</cp:coreProperties>
</file>