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39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5" d="100"/>
          <a:sy n="75" d="100"/>
        </p:scale>
        <p:origin x="49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457C0-7D1B-4361-2525-06FCFECE22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64353A9-2334-B966-8B2E-F9E6ABCD39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85AAEEC-A810-A571-CBEF-61291986161D}"/>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67547EF9-7FCC-63BA-7124-9D9D6C3824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F23F49-0164-6141-EC8D-1B34E2DBBFAD}"/>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971102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F2CDC-EE95-A78F-BA99-4E641C78916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C0B952-D3F0-3BEF-F4AF-B823EFB6DDB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06E437-473F-2B8C-DE91-11F8A59EBA24}"/>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1AE3A779-A4D7-4F0F-D917-FF2BA431A7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5255FB-07E2-3D4F-2276-4735A8F3A0B5}"/>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1120617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888547-E4AA-CF5B-34E5-4661723FBF0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DE4834C-1F7B-170B-2156-7E5C52EB573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0E20F8-A2D5-5B0F-06D2-5FCAAF87FA70}"/>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A210F381-B9BA-8BAD-C0A9-6677BD0528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95D3E9-4ABB-E93C-2D80-4FB9CB047308}"/>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1527636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F97E6-D2A4-0914-27ED-CCA65C1ECA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1C1373-D93E-1117-FA31-C6B170B8B8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3C167B-0557-9A2E-1722-9C6B0CC0ABA9}"/>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44DBBBFC-D46B-E05B-7BF1-8B9839FF1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116396-8D7A-877F-F55C-91D00C02F15E}"/>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213825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C9914-5D3C-CC71-3D87-47DE8B3A43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D38BA2-D943-6AC5-E657-9BC5639EB3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70C3695-C714-7D0E-B97A-F8CD9A8CE676}"/>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9DB07A84-33D0-B416-DAE3-FCFF985465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18AC24-A8DA-FB0F-27D1-44D4E4CA7586}"/>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3556197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E18CE-D0B5-AEB0-BF8B-3A71D1128B3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D782EC-0646-6AA6-B9EA-2C391774997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C5EFBEA-597E-566E-EF51-92D8B06AD4B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FBDDABB-37F5-922F-00E9-3BE2A85BC731}"/>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6" name="Footer Placeholder 5">
            <a:extLst>
              <a:ext uri="{FF2B5EF4-FFF2-40B4-BE49-F238E27FC236}">
                <a16:creationId xmlns:a16="http://schemas.microsoft.com/office/drawing/2014/main" id="{A7A991B6-DE47-F422-7E24-BFF2C7A95D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1ACB23-D28C-C536-C801-A2DF6D2C8AD0}"/>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2106342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EE3D9-C736-6F64-376C-53477A975DD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8287262-6332-EB7B-A90C-F39EC3DD27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4A78432-7A60-5682-FDFB-DA9CB35CD66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32FE837-58B9-A25E-6FA6-AEE81F0EC9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B2C862-2707-F9F7-7C9A-C6FCA095CD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A2E4F7D-2598-68FA-DF7B-79D5E16B59FB}"/>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8" name="Footer Placeholder 7">
            <a:extLst>
              <a:ext uri="{FF2B5EF4-FFF2-40B4-BE49-F238E27FC236}">
                <a16:creationId xmlns:a16="http://schemas.microsoft.com/office/drawing/2014/main" id="{8BAD8E7A-917B-8B16-5CDE-360CFCFFFA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229BBC-A6F0-3EBC-0046-E8F98482EF6C}"/>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2096806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CF3C4-5FF0-C06A-3E9C-66CC2EFB2D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2939021-52A7-BB37-89B6-0AEC181FC4C0}"/>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4" name="Footer Placeholder 3">
            <a:extLst>
              <a:ext uri="{FF2B5EF4-FFF2-40B4-BE49-F238E27FC236}">
                <a16:creationId xmlns:a16="http://schemas.microsoft.com/office/drawing/2014/main" id="{704538C3-6B6E-F053-EACD-DA306482FC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1E8CB82-BB62-AAB6-058B-584537DAA27E}"/>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3388251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C4BFB0-96A4-3556-97F1-0CE43D5FE938}"/>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3" name="Footer Placeholder 2">
            <a:extLst>
              <a:ext uri="{FF2B5EF4-FFF2-40B4-BE49-F238E27FC236}">
                <a16:creationId xmlns:a16="http://schemas.microsoft.com/office/drawing/2014/main" id="{221D4038-66E5-A731-0663-B7D1480D01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68856B1-AB18-7CCC-2AA6-5C56762424E0}"/>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3672733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D3FDC-8BB2-960C-85D4-F4F39487FE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2EA002-486A-5EA7-BFEB-BE41AE270F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1839200-2897-3565-7EEC-AF56BC92C5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80FE8B-5647-90F1-0DD6-F8397431AD1B}"/>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6" name="Footer Placeholder 5">
            <a:extLst>
              <a:ext uri="{FF2B5EF4-FFF2-40B4-BE49-F238E27FC236}">
                <a16:creationId xmlns:a16="http://schemas.microsoft.com/office/drawing/2014/main" id="{E1FAB9F0-B758-9F46-72F3-BA99A38D97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E4B5E9-36B6-4A1D-B121-0AB5F2D34D5D}"/>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2499034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7B36C-0A55-A118-8ACE-C38B3137C3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08B8C3F-B558-EA91-E394-20912768D5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EF18A3C-6E60-3C27-8EEC-300FFFD442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83E893-2ADF-BB3C-7E4E-C90EEF1D5658}"/>
              </a:ext>
            </a:extLst>
          </p:cNvPr>
          <p:cNvSpPr>
            <a:spLocks noGrp="1"/>
          </p:cNvSpPr>
          <p:nvPr>
            <p:ph type="dt" sz="half" idx="10"/>
          </p:nvPr>
        </p:nvSpPr>
        <p:spPr/>
        <p:txBody>
          <a:bodyPr/>
          <a:lstStyle/>
          <a:p>
            <a:fld id="{A926D2F9-1366-4512-BFB2-CB54CA8D4AD4}" type="datetimeFigureOut">
              <a:rPr lang="en-US" smtClean="0"/>
              <a:t>5/27/2022</a:t>
            </a:fld>
            <a:endParaRPr lang="en-US"/>
          </a:p>
        </p:txBody>
      </p:sp>
      <p:sp>
        <p:nvSpPr>
          <p:cNvPr id="6" name="Footer Placeholder 5">
            <a:extLst>
              <a:ext uri="{FF2B5EF4-FFF2-40B4-BE49-F238E27FC236}">
                <a16:creationId xmlns:a16="http://schemas.microsoft.com/office/drawing/2014/main" id="{DEAA3CCD-5038-E6C3-6712-84AD4AFD22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00F5A1-4AA5-C75A-3A0E-7ED807D45B26}"/>
              </a:ext>
            </a:extLst>
          </p:cNvPr>
          <p:cNvSpPr>
            <a:spLocks noGrp="1"/>
          </p:cNvSpPr>
          <p:nvPr>
            <p:ph type="sldNum" sz="quarter" idx="12"/>
          </p:nvPr>
        </p:nvSpPr>
        <p:spPr/>
        <p:txBody>
          <a:bodyPr/>
          <a:lstStyle/>
          <a:p>
            <a:fld id="{4EE269D5-C62C-48EA-96C9-A8AE11E6367E}" type="slidenum">
              <a:rPr lang="en-US" smtClean="0"/>
              <a:t>‹#›</a:t>
            </a:fld>
            <a:endParaRPr lang="en-US"/>
          </a:p>
        </p:txBody>
      </p:sp>
    </p:spTree>
    <p:extLst>
      <p:ext uri="{BB962C8B-B14F-4D97-AF65-F5344CB8AC3E}">
        <p14:creationId xmlns:p14="http://schemas.microsoft.com/office/powerpoint/2010/main" val="586862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C1AA70-2524-0179-B426-6B0FF00EED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5E319F4-B6C9-8428-F4AF-546B2C882F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759898-4D83-5913-AA71-41775422D0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6D2F9-1366-4512-BFB2-CB54CA8D4AD4}" type="datetimeFigureOut">
              <a:rPr lang="en-US" smtClean="0"/>
              <a:t>5/27/2022</a:t>
            </a:fld>
            <a:endParaRPr lang="en-US"/>
          </a:p>
        </p:txBody>
      </p:sp>
      <p:sp>
        <p:nvSpPr>
          <p:cNvPr id="5" name="Footer Placeholder 4">
            <a:extLst>
              <a:ext uri="{FF2B5EF4-FFF2-40B4-BE49-F238E27FC236}">
                <a16:creationId xmlns:a16="http://schemas.microsoft.com/office/drawing/2014/main" id="{DC1CCEB1-25C8-F206-6B89-370E750307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3667B01-9857-E92E-D3F2-57E11C5AF8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E269D5-C62C-48EA-96C9-A8AE11E6367E}" type="slidenum">
              <a:rPr lang="en-US" smtClean="0"/>
              <a:t>‹#›</a:t>
            </a:fld>
            <a:endParaRPr lang="en-US"/>
          </a:p>
        </p:txBody>
      </p:sp>
    </p:spTree>
    <p:extLst>
      <p:ext uri="{BB962C8B-B14F-4D97-AF65-F5344CB8AC3E}">
        <p14:creationId xmlns:p14="http://schemas.microsoft.com/office/powerpoint/2010/main" val="3856756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1015777"/>
            <a:ext cx="6862302" cy="646331"/>
          </a:xfrm>
          <a:prstGeom prst="rect">
            <a:avLst/>
          </a:prstGeom>
          <a:noFill/>
        </p:spPr>
        <p:txBody>
          <a:bodyPr wrap="square" rtlCol="0">
            <a:spAutoFit/>
          </a:bodyPr>
          <a:lstStyle/>
          <a:p>
            <a:pPr algn="ctr"/>
            <a:r>
              <a:rPr lang="en-US" sz="3600" b="1" dirty="0">
                <a:latin typeface="Poppins" panose="00000500000000000000" pitchFamily="2" charset="0"/>
                <a:cs typeface="Poppins" panose="00000500000000000000" pitchFamily="2" charset="0"/>
              </a:rPr>
              <a:t>Hierarchy of Hazard </a:t>
            </a:r>
            <a:r>
              <a:rPr lang="en-US" sz="3600" b="1" dirty="0" smtClean="0">
                <a:latin typeface="Poppins" panose="00000500000000000000" pitchFamily="2" charset="0"/>
                <a:cs typeface="Poppins" panose="00000500000000000000" pitchFamily="2" charset="0"/>
              </a:rPr>
              <a:t>Control</a:t>
            </a:r>
            <a:r>
              <a:rPr lang="en-US" sz="3600" dirty="0" smtClean="0">
                <a:latin typeface="Poppins" panose="00000500000000000000" pitchFamily="2" charset="0"/>
                <a:cs typeface="Poppins" panose="00000500000000000000" pitchFamily="2" charset="0"/>
              </a:rPr>
              <a:t> </a:t>
            </a:r>
            <a:endParaRPr lang="en-US" sz="8000" b="1" dirty="0">
              <a:solidFill>
                <a:srgbClr val="343995"/>
              </a:solidFill>
              <a:latin typeface="Poppins" panose="00000500000000000000" pitchFamily="2" charset="0"/>
              <a:cs typeface="Poppins" panose="00000500000000000000"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17626" y="2725175"/>
            <a:ext cx="429875" cy="490207"/>
          </a:xfrm>
          <a:prstGeom prst="rect">
            <a:avLst/>
          </a:prstGeom>
        </p:spPr>
      </p:pic>
      <p:sp>
        <p:nvSpPr>
          <p:cNvPr id="8" name="TextBox 7">
            <a:extLst>
              <a:ext uri="{FF2B5EF4-FFF2-40B4-BE49-F238E27FC236}">
                <a16:creationId xmlns:a16="http://schemas.microsoft.com/office/drawing/2014/main" id="{1E051B33-BA73-4DB5-946C-92B12BD54AB7}"/>
              </a:ext>
            </a:extLst>
          </p:cNvPr>
          <p:cNvSpPr txBox="1"/>
          <p:nvPr/>
        </p:nvSpPr>
        <p:spPr>
          <a:xfrm>
            <a:off x="994379" y="2725175"/>
            <a:ext cx="10437557" cy="1569660"/>
          </a:xfrm>
          <a:prstGeom prst="rect">
            <a:avLst/>
          </a:prstGeom>
          <a:noFill/>
        </p:spPr>
        <p:txBody>
          <a:bodyPr wrap="square" rtlCol="0">
            <a:spAutoFit/>
          </a:bodyPr>
          <a:lstStyle/>
          <a:p>
            <a:r>
              <a:rPr lang="bn-IN" sz="2400" dirty="0">
                <a:solidFill>
                  <a:schemeClr val="bg1"/>
                </a:solidFill>
                <a:latin typeface="SutonnyOMJ" panose="01010600010101010101" pitchFamily="2" charset="0"/>
                <a:cs typeface="SutonnyOMJ" panose="01010600010101010101" pitchFamily="2" charset="0"/>
              </a:rPr>
              <a:t>রেহানা অনেক নিউজলেটার প্রিন্ট করেন, যেটার জন্য তাকে অনেক্ষন ধরে ফটোকপি মেশিন চালু করে রাখতে হয়। রেহানা খেয়াল করলেন যে অনেক্ষন ধরে যখন মেশিনটা চলতে থাকে, তখন মেশিনে ব্যবহৃত দ্রাবকের কারণে তার মাথাব্যথা শুরু হয়ে যায়। তাই তিনি সেটাকে একটা আলাদা কক্ষে সেট করার ব্যবস্থা করলেন যাতে করে মেশিনের কাছ থেকে তিনি দূরে অবস্থান করতে পারেন।</a:t>
            </a:r>
            <a:endParaRPr lang="en-US" sz="2400" dirty="0">
              <a:solidFill>
                <a:schemeClr val="bg1"/>
              </a:solidFill>
              <a:latin typeface="SutonnyOMJ" panose="01010600010101010101" pitchFamily="2" charset="0"/>
              <a:cs typeface="SutonnyOMJ" panose="01010600010101010101" pitchFamily="2" charset="0"/>
            </a:endParaRPr>
          </a:p>
        </p:txBody>
      </p:sp>
      <p:sp>
        <p:nvSpPr>
          <p:cNvPr id="6" name="TextBox 5">
            <a:extLst>
              <a:ext uri="{FF2B5EF4-FFF2-40B4-BE49-F238E27FC236}">
                <a16:creationId xmlns:a16="http://schemas.microsoft.com/office/drawing/2014/main" id="{1E051B33-BA73-4DB5-946C-92B12BD54AB7}"/>
              </a:ext>
            </a:extLst>
          </p:cNvPr>
          <p:cNvSpPr txBox="1"/>
          <p:nvPr/>
        </p:nvSpPr>
        <p:spPr>
          <a:xfrm>
            <a:off x="290806" y="2104355"/>
            <a:ext cx="2430474" cy="523220"/>
          </a:xfrm>
          <a:prstGeom prst="rect">
            <a:avLst/>
          </a:prstGeom>
          <a:noFill/>
        </p:spPr>
        <p:txBody>
          <a:bodyPr wrap="none" rtlCol="0">
            <a:spAutoFit/>
          </a:bodyPr>
          <a:lstStyle/>
          <a:p>
            <a:r>
              <a:rPr lang="en-US" sz="2800" b="1" dirty="0" smtClean="0">
                <a:solidFill>
                  <a:schemeClr val="bg1"/>
                </a:solidFill>
                <a:latin typeface="Poppins" panose="00000500000000000000" pitchFamily="2" charset="0"/>
                <a:cs typeface="Poppins" panose="00000500000000000000" pitchFamily="2" charset="0"/>
              </a:rPr>
              <a:t>Level 3 (PPE)</a:t>
            </a:r>
            <a:endParaRPr lang="en-US" sz="2800" b="1"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955175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1015777"/>
            <a:ext cx="6862302" cy="646331"/>
          </a:xfrm>
          <a:prstGeom prst="rect">
            <a:avLst/>
          </a:prstGeom>
          <a:noFill/>
        </p:spPr>
        <p:txBody>
          <a:bodyPr wrap="square" rtlCol="0">
            <a:spAutoFit/>
          </a:bodyPr>
          <a:lstStyle/>
          <a:p>
            <a:pPr algn="ctr"/>
            <a:r>
              <a:rPr lang="en-US" sz="3600" b="1" dirty="0">
                <a:latin typeface="Poppins" panose="00000500000000000000" pitchFamily="2" charset="0"/>
                <a:cs typeface="Poppins" panose="00000500000000000000" pitchFamily="2" charset="0"/>
              </a:rPr>
              <a:t>Hierarchy of Hazard </a:t>
            </a:r>
            <a:r>
              <a:rPr lang="en-US" sz="3600" b="1" dirty="0" smtClean="0">
                <a:latin typeface="Poppins" panose="00000500000000000000" pitchFamily="2" charset="0"/>
                <a:cs typeface="Poppins" panose="00000500000000000000" pitchFamily="2" charset="0"/>
              </a:rPr>
              <a:t>Control</a:t>
            </a:r>
            <a:r>
              <a:rPr lang="en-US" sz="3600" dirty="0" smtClean="0">
                <a:latin typeface="Poppins" panose="00000500000000000000" pitchFamily="2" charset="0"/>
                <a:cs typeface="Poppins" panose="00000500000000000000" pitchFamily="2" charset="0"/>
              </a:rPr>
              <a:t> </a:t>
            </a:r>
            <a:endParaRPr lang="en-US" sz="8000" b="1" dirty="0">
              <a:solidFill>
                <a:srgbClr val="343995"/>
              </a:solidFill>
              <a:latin typeface="Poppins" panose="00000500000000000000" pitchFamily="2" charset="0"/>
              <a:cs typeface="Poppins" panose="00000500000000000000"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17626" y="2725175"/>
            <a:ext cx="429875" cy="490207"/>
          </a:xfrm>
          <a:prstGeom prst="rect">
            <a:avLst/>
          </a:prstGeom>
        </p:spPr>
      </p:pic>
      <p:sp>
        <p:nvSpPr>
          <p:cNvPr id="8" name="TextBox 7">
            <a:extLst>
              <a:ext uri="{FF2B5EF4-FFF2-40B4-BE49-F238E27FC236}">
                <a16:creationId xmlns:a16="http://schemas.microsoft.com/office/drawing/2014/main" id="{1E051B33-BA73-4DB5-946C-92B12BD54AB7}"/>
              </a:ext>
            </a:extLst>
          </p:cNvPr>
          <p:cNvSpPr txBox="1"/>
          <p:nvPr/>
        </p:nvSpPr>
        <p:spPr>
          <a:xfrm>
            <a:off x="994379" y="2725175"/>
            <a:ext cx="10437557" cy="1200329"/>
          </a:xfrm>
          <a:prstGeom prst="rect">
            <a:avLst/>
          </a:prstGeom>
          <a:noFill/>
        </p:spPr>
        <p:txBody>
          <a:bodyPr wrap="square" rtlCol="0">
            <a:spAutoFit/>
          </a:bodyPr>
          <a:lstStyle/>
          <a:p>
            <a:r>
              <a:rPr lang="bn-IN" sz="2400" dirty="0">
                <a:solidFill>
                  <a:schemeClr val="bg1"/>
                </a:solidFill>
                <a:latin typeface="SutonnyOMJ" panose="01010600010101010101" pitchFamily="2" charset="0"/>
                <a:cs typeface="SutonnyOMJ" panose="01010600010101010101" pitchFamily="2" charset="0"/>
              </a:rPr>
              <a:t>কামাল একটি রান্নাঘরে কাজ করেন। তিনি খেয়াল করলেন যে, যারা এখানে নতুন এসেছে তারা মাংস কাটার যন্ত্রটা ব্যবহার করতে গিয়ে আহত হচ্ছেন। কামাল সেখানে একটা সাইন ঝুলিয়ে দিলেন যাতে লেখা আছে শুধুমাত্র প্রশিক্ষিত মানুষ মাংস কাটার যন্ত্রটা ব্যবহার করতে পারবে।</a:t>
            </a:r>
            <a:endParaRPr lang="en-US" sz="2400" dirty="0">
              <a:solidFill>
                <a:schemeClr val="bg1"/>
              </a:solidFill>
              <a:latin typeface="SutonnyOMJ" panose="01010600010101010101" pitchFamily="2" charset="0"/>
              <a:cs typeface="SutonnyOMJ" panose="01010600010101010101" pitchFamily="2" charset="0"/>
            </a:endParaRPr>
          </a:p>
        </p:txBody>
      </p:sp>
      <p:sp>
        <p:nvSpPr>
          <p:cNvPr id="6" name="TextBox 5">
            <a:extLst>
              <a:ext uri="{FF2B5EF4-FFF2-40B4-BE49-F238E27FC236}">
                <a16:creationId xmlns:a16="http://schemas.microsoft.com/office/drawing/2014/main" id="{1E051B33-BA73-4DB5-946C-92B12BD54AB7}"/>
              </a:ext>
            </a:extLst>
          </p:cNvPr>
          <p:cNvSpPr txBox="1"/>
          <p:nvPr/>
        </p:nvSpPr>
        <p:spPr>
          <a:xfrm>
            <a:off x="290806" y="2104355"/>
            <a:ext cx="4474302" cy="523220"/>
          </a:xfrm>
          <a:prstGeom prst="rect">
            <a:avLst/>
          </a:prstGeom>
          <a:noFill/>
        </p:spPr>
        <p:txBody>
          <a:bodyPr wrap="none" rtlCol="0">
            <a:spAutoFit/>
          </a:bodyPr>
          <a:lstStyle/>
          <a:p>
            <a:r>
              <a:rPr lang="en-US" sz="2800" b="1" dirty="0" smtClean="0">
                <a:solidFill>
                  <a:schemeClr val="bg1"/>
                </a:solidFill>
                <a:latin typeface="Poppins" panose="00000500000000000000" pitchFamily="2" charset="0"/>
                <a:cs typeface="Poppins" panose="00000500000000000000" pitchFamily="2" charset="0"/>
              </a:rPr>
              <a:t>Level 2 ( SUBSTITUTION )</a:t>
            </a:r>
            <a:endParaRPr lang="en-US" sz="2800" b="1"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3500873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1015777"/>
            <a:ext cx="6862302" cy="646331"/>
          </a:xfrm>
          <a:prstGeom prst="rect">
            <a:avLst/>
          </a:prstGeom>
          <a:noFill/>
        </p:spPr>
        <p:txBody>
          <a:bodyPr wrap="square" rtlCol="0">
            <a:spAutoFit/>
          </a:bodyPr>
          <a:lstStyle/>
          <a:p>
            <a:pPr algn="ctr"/>
            <a:r>
              <a:rPr lang="en-US" sz="3600" b="1" dirty="0">
                <a:latin typeface="Poppins" panose="00000500000000000000" pitchFamily="2" charset="0"/>
                <a:cs typeface="Poppins" panose="00000500000000000000" pitchFamily="2" charset="0"/>
              </a:rPr>
              <a:t>Hierarchy of Hazard </a:t>
            </a:r>
            <a:r>
              <a:rPr lang="en-US" sz="3600" b="1" dirty="0" smtClean="0">
                <a:latin typeface="Poppins" panose="00000500000000000000" pitchFamily="2" charset="0"/>
                <a:cs typeface="Poppins" panose="00000500000000000000" pitchFamily="2" charset="0"/>
              </a:rPr>
              <a:t>Control</a:t>
            </a:r>
            <a:r>
              <a:rPr lang="en-US" sz="3600" dirty="0" smtClean="0">
                <a:latin typeface="Poppins" panose="00000500000000000000" pitchFamily="2" charset="0"/>
                <a:cs typeface="Poppins" panose="00000500000000000000" pitchFamily="2" charset="0"/>
              </a:rPr>
              <a:t> </a:t>
            </a:r>
            <a:endParaRPr lang="en-US" sz="8000" b="1" dirty="0">
              <a:solidFill>
                <a:srgbClr val="343995"/>
              </a:solidFill>
              <a:latin typeface="Poppins" panose="00000500000000000000" pitchFamily="2" charset="0"/>
              <a:cs typeface="Poppins" panose="00000500000000000000"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17626" y="2725175"/>
            <a:ext cx="429875" cy="490207"/>
          </a:xfrm>
          <a:prstGeom prst="rect">
            <a:avLst/>
          </a:prstGeom>
        </p:spPr>
      </p:pic>
      <p:sp>
        <p:nvSpPr>
          <p:cNvPr id="8" name="TextBox 7">
            <a:extLst>
              <a:ext uri="{FF2B5EF4-FFF2-40B4-BE49-F238E27FC236}">
                <a16:creationId xmlns:a16="http://schemas.microsoft.com/office/drawing/2014/main" id="{1E051B33-BA73-4DB5-946C-92B12BD54AB7}"/>
              </a:ext>
            </a:extLst>
          </p:cNvPr>
          <p:cNvSpPr txBox="1"/>
          <p:nvPr/>
        </p:nvSpPr>
        <p:spPr>
          <a:xfrm>
            <a:off x="994379" y="2725175"/>
            <a:ext cx="10437557" cy="1200329"/>
          </a:xfrm>
          <a:prstGeom prst="rect">
            <a:avLst/>
          </a:prstGeom>
          <a:noFill/>
        </p:spPr>
        <p:txBody>
          <a:bodyPr wrap="square" rtlCol="0">
            <a:spAutoFit/>
          </a:bodyPr>
          <a:lstStyle/>
          <a:p>
            <a:r>
              <a:rPr lang="bn-IN" sz="2400" dirty="0">
                <a:solidFill>
                  <a:schemeClr val="bg1"/>
                </a:solidFill>
                <a:latin typeface="SutonnyOMJ" panose="01010600010101010101" pitchFamily="2" charset="0"/>
                <a:cs typeface="SutonnyOMJ" panose="01010600010101010101" pitchFamily="2" charset="0"/>
              </a:rPr>
              <a:t>সেলিনা একজন স্বেচ্ছাসেবী মালি। তার মনে হয় যে তার ব্রাশ কাটারটা একটু বেশি শব্দ উৎপন্ন করে। সেলিনা তার সুপারভাইজারকে ব্যাপারটি অবহিত করলে তাকে সাময়িক সমাধান হিসেবে একটি হেয়ারিং প্রটেকশন প্রদান করা হয় যতদিন না সমস্যাটা সঠিকভাবে মূল্যায়ন করা যায় তার আগ পর্যন্ত</a:t>
            </a:r>
            <a:r>
              <a:rPr lang="hi-IN" sz="2400" dirty="0">
                <a:solidFill>
                  <a:schemeClr val="bg1"/>
                </a:solidFill>
                <a:latin typeface="SutonnyOMJ" panose="01010600010101010101" pitchFamily="2" charset="0"/>
              </a:rPr>
              <a:t>।</a:t>
            </a:r>
            <a:endParaRPr lang="en-US" sz="3200" dirty="0">
              <a:solidFill>
                <a:schemeClr val="bg1"/>
              </a:solidFill>
              <a:latin typeface="SutonnyOMJ" panose="01010600010101010101" pitchFamily="2" charset="0"/>
              <a:cs typeface="SutonnyOMJ" panose="01010600010101010101" pitchFamily="2" charset="0"/>
            </a:endParaRPr>
          </a:p>
        </p:txBody>
      </p:sp>
      <p:sp>
        <p:nvSpPr>
          <p:cNvPr id="6" name="TextBox 5">
            <a:extLst>
              <a:ext uri="{FF2B5EF4-FFF2-40B4-BE49-F238E27FC236}">
                <a16:creationId xmlns:a16="http://schemas.microsoft.com/office/drawing/2014/main" id="{1E051B33-BA73-4DB5-946C-92B12BD54AB7}"/>
              </a:ext>
            </a:extLst>
          </p:cNvPr>
          <p:cNvSpPr txBox="1"/>
          <p:nvPr/>
        </p:nvSpPr>
        <p:spPr>
          <a:xfrm>
            <a:off x="290806" y="2104355"/>
            <a:ext cx="4142481" cy="523220"/>
          </a:xfrm>
          <a:prstGeom prst="rect">
            <a:avLst/>
          </a:prstGeom>
          <a:noFill/>
        </p:spPr>
        <p:txBody>
          <a:bodyPr wrap="none" rtlCol="0">
            <a:spAutoFit/>
          </a:bodyPr>
          <a:lstStyle/>
          <a:p>
            <a:r>
              <a:rPr lang="en-US" sz="2800" b="1" dirty="0" smtClean="0">
                <a:solidFill>
                  <a:schemeClr val="bg1"/>
                </a:solidFill>
                <a:latin typeface="Poppins" panose="00000500000000000000" pitchFamily="2" charset="0"/>
                <a:cs typeface="Poppins" panose="00000500000000000000" pitchFamily="2" charset="0"/>
              </a:rPr>
              <a:t>Level 1 ( ELIMINATION )</a:t>
            </a:r>
            <a:endParaRPr lang="en-US" sz="2800" b="1"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1572238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1015777"/>
            <a:ext cx="6862302" cy="646331"/>
          </a:xfrm>
          <a:prstGeom prst="rect">
            <a:avLst/>
          </a:prstGeom>
          <a:noFill/>
        </p:spPr>
        <p:txBody>
          <a:bodyPr wrap="square" rtlCol="0">
            <a:spAutoFit/>
          </a:bodyPr>
          <a:lstStyle/>
          <a:p>
            <a:pPr algn="ctr"/>
            <a:r>
              <a:rPr lang="en-US" sz="3600" b="1" dirty="0">
                <a:latin typeface="Poppins" panose="00000500000000000000" pitchFamily="2" charset="0"/>
                <a:cs typeface="Poppins" panose="00000500000000000000" pitchFamily="2" charset="0"/>
              </a:rPr>
              <a:t>Hierarchy of Hazard </a:t>
            </a:r>
            <a:r>
              <a:rPr lang="en-US" sz="3600" b="1" dirty="0" smtClean="0">
                <a:latin typeface="Poppins" panose="00000500000000000000" pitchFamily="2" charset="0"/>
                <a:cs typeface="Poppins" panose="00000500000000000000" pitchFamily="2" charset="0"/>
              </a:rPr>
              <a:t>Control</a:t>
            </a:r>
            <a:r>
              <a:rPr lang="en-US" sz="3600" dirty="0" smtClean="0">
                <a:latin typeface="Poppins" panose="00000500000000000000" pitchFamily="2" charset="0"/>
                <a:cs typeface="Poppins" panose="00000500000000000000" pitchFamily="2" charset="0"/>
              </a:rPr>
              <a:t> </a:t>
            </a:r>
            <a:endParaRPr lang="en-US" sz="8000" b="1" dirty="0">
              <a:solidFill>
                <a:srgbClr val="343995"/>
              </a:solidFill>
              <a:latin typeface="Poppins" panose="00000500000000000000" pitchFamily="2" charset="0"/>
              <a:cs typeface="Poppins" panose="00000500000000000000"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17626" y="2725175"/>
            <a:ext cx="429875" cy="490207"/>
          </a:xfrm>
          <a:prstGeom prst="rect">
            <a:avLst/>
          </a:prstGeom>
        </p:spPr>
      </p:pic>
      <p:sp>
        <p:nvSpPr>
          <p:cNvPr id="8" name="TextBox 7">
            <a:extLst>
              <a:ext uri="{FF2B5EF4-FFF2-40B4-BE49-F238E27FC236}">
                <a16:creationId xmlns:a16="http://schemas.microsoft.com/office/drawing/2014/main" id="{1E051B33-BA73-4DB5-946C-92B12BD54AB7}"/>
              </a:ext>
            </a:extLst>
          </p:cNvPr>
          <p:cNvSpPr txBox="1"/>
          <p:nvPr/>
        </p:nvSpPr>
        <p:spPr>
          <a:xfrm>
            <a:off x="994379" y="2725175"/>
            <a:ext cx="10437557" cy="1200329"/>
          </a:xfrm>
          <a:prstGeom prst="rect">
            <a:avLst/>
          </a:prstGeom>
          <a:noFill/>
        </p:spPr>
        <p:txBody>
          <a:bodyPr wrap="square" rtlCol="0">
            <a:spAutoFit/>
          </a:bodyPr>
          <a:lstStyle/>
          <a:p>
            <a:r>
              <a:rPr lang="bn-IN" sz="2400" dirty="0">
                <a:solidFill>
                  <a:schemeClr val="bg1"/>
                </a:solidFill>
                <a:latin typeface="SutonnyOMJ" panose="01010600010101010101" pitchFamily="2" charset="0"/>
                <a:cs typeface="SutonnyOMJ" panose="01010600010101010101" pitchFamily="2" charset="0"/>
              </a:rPr>
              <a:t>সেলিনা একজন স্বেচ্ছাসেবী মালি। তার মনে হয় যে তার ব্রাশ কাটারটা একটু বেশি শব্দ উৎপন্ন করে। সেলিনা তার সুপারভাইজারকে ব্যাপারটি অবহিত করলে তাকে সাময়িক সমাধান হিসেবে একটি হেয়ারিং প্রটেকশন প্রদান করা হয় যতদিন না সমস্যাটা সঠিকভাবে মূল্যায়ন করা যায় তার আগ পর্যন্ত</a:t>
            </a:r>
            <a:r>
              <a:rPr lang="hi-IN" sz="2400" dirty="0">
                <a:solidFill>
                  <a:schemeClr val="bg1"/>
                </a:solidFill>
                <a:latin typeface="SutonnyOMJ" panose="01010600010101010101" pitchFamily="2" charset="0"/>
              </a:rPr>
              <a:t>।</a:t>
            </a:r>
            <a:endParaRPr lang="en-US" sz="3200" dirty="0">
              <a:solidFill>
                <a:schemeClr val="bg1"/>
              </a:solidFill>
              <a:latin typeface="SutonnyOMJ" panose="01010600010101010101" pitchFamily="2" charset="0"/>
              <a:cs typeface="SutonnyOMJ" panose="01010600010101010101" pitchFamily="2" charset="0"/>
            </a:endParaRPr>
          </a:p>
        </p:txBody>
      </p:sp>
      <p:sp>
        <p:nvSpPr>
          <p:cNvPr id="6" name="TextBox 5">
            <a:extLst>
              <a:ext uri="{FF2B5EF4-FFF2-40B4-BE49-F238E27FC236}">
                <a16:creationId xmlns:a16="http://schemas.microsoft.com/office/drawing/2014/main" id="{1E051B33-BA73-4DB5-946C-92B12BD54AB7}"/>
              </a:ext>
            </a:extLst>
          </p:cNvPr>
          <p:cNvSpPr txBox="1"/>
          <p:nvPr/>
        </p:nvSpPr>
        <p:spPr>
          <a:xfrm>
            <a:off x="290806" y="2104355"/>
            <a:ext cx="4142481" cy="523220"/>
          </a:xfrm>
          <a:prstGeom prst="rect">
            <a:avLst/>
          </a:prstGeom>
          <a:noFill/>
        </p:spPr>
        <p:txBody>
          <a:bodyPr wrap="none" rtlCol="0">
            <a:spAutoFit/>
          </a:bodyPr>
          <a:lstStyle/>
          <a:p>
            <a:r>
              <a:rPr lang="en-US" sz="2800" b="1" dirty="0" smtClean="0">
                <a:solidFill>
                  <a:schemeClr val="bg1"/>
                </a:solidFill>
                <a:latin typeface="Poppins" panose="00000500000000000000" pitchFamily="2" charset="0"/>
                <a:cs typeface="Poppins" panose="00000500000000000000" pitchFamily="2" charset="0"/>
              </a:rPr>
              <a:t>Level 1 ( ELIMINATION )</a:t>
            </a:r>
            <a:endParaRPr lang="en-US" sz="2800" b="1"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95978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1015777"/>
            <a:ext cx="6862302" cy="646331"/>
          </a:xfrm>
          <a:prstGeom prst="rect">
            <a:avLst/>
          </a:prstGeom>
          <a:noFill/>
        </p:spPr>
        <p:txBody>
          <a:bodyPr wrap="square" rtlCol="0">
            <a:spAutoFit/>
          </a:bodyPr>
          <a:lstStyle/>
          <a:p>
            <a:pPr algn="ctr"/>
            <a:r>
              <a:rPr lang="en-US" sz="3600" b="1" dirty="0">
                <a:latin typeface="Poppins" panose="00000500000000000000" pitchFamily="2" charset="0"/>
                <a:cs typeface="Poppins" panose="00000500000000000000" pitchFamily="2" charset="0"/>
              </a:rPr>
              <a:t>Hierarchy of Hazard </a:t>
            </a:r>
            <a:r>
              <a:rPr lang="en-US" sz="3600" b="1" dirty="0">
                <a:latin typeface="Poppins" panose="00000500000000000000" pitchFamily="2" charset="0"/>
                <a:cs typeface="Poppins" panose="00000500000000000000" pitchFamily="2" charset="0"/>
              </a:rPr>
              <a:t>C</a:t>
            </a:r>
            <a:r>
              <a:rPr lang="en-US" sz="3600" b="1" dirty="0" smtClean="0">
                <a:latin typeface="Poppins" panose="00000500000000000000" pitchFamily="2" charset="0"/>
                <a:cs typeface="Poppins" panose="00000500000000000000" pitchFamily="2" charset="0"/>
              </a:rPr>
              <a:t>ontrol</a:t>
            </a:r>
            <a:r>
              <a:rPr lang="en-US" sz="3600" dirty="0" smtClean="0">
                <a:latin typeface="Poppins" panose="00000500000000000000" pitchFamily="2" charset="0"/>
                <a:cs typeface="Poppins" panose="00000500000000000000" pitchFamily="2" charset="0"/>
              </a:rPr>
              <a:t> </a:t>
            </a:r>
            <a:endParaRPr lang="en-US" sz="8000" b="1" dirty="0">
              <a:solidFill>
                <a:srgbClr val="343995"/>
              </a:solidFill>
              <a:latin typeface="Poppins" panose="00000500000000000000" pitchFamily="2" charset="0"/>
              <a:cs typeface="Poppins" panose="00000500000000000000"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17626" y="2725175"/>
            <a:ext cx="429875" cy="490207"/>
          </a:xfrm>
          <a:prstGeom prst="rect">
            <a:avLst/>
          </a:prstGeom>
        </p:spPr>
      </p:pic>
      <p:sp>
        <p:nvSpPr>
          <p:cNvPr id="8" name="TextBox 7">
            <a:extLst>
              <a:ext uri="{FF2B5EF4-FFF2-40B4-BE49-F238E27FC236}">
                <a16:creationId xmlns:a16="http://schemas.microsoft.com/office/drawing/2014/main" id="{1E051B33-BA73-4DB5-946C-92B12BD54AB7}"/>
              </a:ext>
            </a:extLst>
          </p:cNvPr>
          <p:cNvSpPr txBox="1"/>
          <p:nvPr/>
        </p:nvSpPr>
        <p:spPr>
          <a:xfrm>
            <a:off x="994379" y="2725175"/>
            <a:ext cx="10437557" cy="1200329"/>
          </a:xfrm>
          <a:prstGeom prst="rect">
            <a:avLst/>
          </a:prstGeom>
          <a:noFill/>
        </p:spPr>
        <p:txBody>
          <a:bodyPr wrap="square" rtlCol="0">
            <a:spAutoFit/>
          </a:bodyPr>
          <a:lstStyle/>
          <a:p>
            <a:r>
              <a:rPr lang="bn-IN" sz="2400" dirty="0">
                <a:solidFill>
                  <a:schemeClr val="bg1"/>
                </a:solidFill>
                <a:latin typeface="SutonnyOMJ" panose="01010600010101010101" pitchFamily="2" charset="0"/>
                <a:cs typeface="SutonnyOMJ" panose="01010600010101010101" pitchFamily="2" charset="0"/>
              </a:rPr>
              <a:t>নাদিম একটা বৈদ্যুতিক তারের সাথে পা লেগে হোঁচট খেলেন, যেটা একটা পুরনো দেয়াল-ফ্যান থেকে ঝুলে পড়েছিল। একটা এসেসম্যান্ট করে জানা গেল যে, ফ্যানটা নষ্ট এবং এয়ার কন্ডিশন লাগানোর পর থেকে দুই বছর ধরে এটা ব্যবহৃত হচ্ছে না। নাদিম ফ্যান এবং তারটাকে সরিয়ে ফেললেন।</a:t>
            </a:r>
            <a:endParaRPr lang="en-US" sz="2400" dirty="0">
              <a:solidFill>
                <a:schemeClr val="bg1"/>
              </a:solidFill>
              <a:latin typeface="SutonnyOMJ" panose="01010600010101010101" pitchFamily="2" charset="0"/>
              <a:cs typeface="SutonnyOMJ" panose="01010600010101010101" pitchFamily="2" charset="0"/>
            </a:endParaRPr>
          </a:p>
        </p:txBody>
      </p:sp>
      <p:sp>
        <p:nvSpPr>
          <p:cNvPr id="6" name="TextBox 5">
            <a:extLst>
              <a:ext uri="{FF2B5EF4-FFF2-40B4-BE49-F238E27FC236}">
                <a16:creationId xmlns:a16="http://schemas.microsoft.com/office/drawing/2014/main" id="{1E051B33-BA73-4DB5-946C-92B12BD54AB7}"/>
              </a:ext>
            </a:extLst>
          </p:cNvPr>
          <p:cNvSpPr txBox="1"/>
          <p:nvPr/>
        </p:nvSpPr>
        <p:spPr>
          <a:xfrm>
            <a:off x="290806" y="2104355"/>
            <a:ext cx="6691255" cy="523220"/>
          </a:xfrm>
          <a:prstGeom prst="rect">
            <a:avLst/>
          </a:prstGeom>
          <a:noFill/>
        </p:spPr>
        <p:txBody>
          <a:bodyPr wrap="none" rtlCol="0">
            <a:spAutoFit/>
          </a:bodyPr>
          <a:lstStyle/>
          <a:p>
            <a:r>
              <a:rPr lang="en-US" sz="2800" b="1" dirty="0" smtClean="0">
                <a:solidFill>
                  <a:schemeClr val="bg1"/>
                </a:solidFill>
                <a:latin typeface="Poppins" panose="00000500000000000000" pitchFamily="2" charset="0"/>
                <a:cs typeface="Poppins" panose="00000500000000000000" pitchFamily="2" charset="0"/>
              </a:rPr>
              <a:t>Level 3 (</a:t>
            </a:r>
            <a:r>
              <a:rPr lang="en-US" altLang="en-US" sz="2800" b="1" dirty="0" smtClean="0">
                <a:solidFill>
                  <a:schemeClr val="bg1"/>
                </a:solidFill>
                <a:latin typeface="Poppins" panose="00000500000000000000" pitchFamily="2" charset="0"/>
                <a:cs typeface="Poppins" panose="00000500000000000000" pitchFamily="2" charset="0"/>
              </a:rPr>
              <a:t>ADMINISTRATIVE CONTROL</a:t>
            </a:r>
            <a:r>
              <a:rPr lang="en-US" altLang="en-US" sz="2800" dirty="0" smtClean="0">
                <a:solidFill>
                  <a:srgbClr val="202124"/>
                </a:solidFill>
                <a:latin typeface="inherit"/>
              </a:rPr>
              <a:t> </a:t>
            </a:r>
            <a:r>
              <a:rPr lang="en-US" sz="2800" b="1" dirty="0" smtClean="0">
                <a:solidFill>
                  <a:schemeClr val="bg1"/>
                </a:solidFill>
                <a:latin typeface="Poppins" panose="00000500000000000000" pitchFamily="2" charset="0"/>
                <a:cs typeface="Poppins" panose="00000500000000000000" pitchFamily="2" charset="0"/>
              </a:rPr>
              <a:t>)</a:t>
            </a:r>
            <a:endParaRPr lang="en-US" sz="2800" b="1"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42639952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1015777"/>
            <a:ext cx="6862302" cy="646331"/>
          </a:xfrm>
          <a:prstGeom prst="rect">
            <a:avLst/>
          </a:prstGeom>
          <a:noFill/>
        </p:spPr>
        <p:txBody>
          <a:bodyPr wrap="square" rtlCol="0">
            <a:spAutoFit/>
          </a:bodyPr>
          <a:lstStyle/>
          <a:p>
            <a:pPr algn="ctr"/>
            <a:r>
              <a:rPr lang="en-US" sz="3600" b="1" dirty="0">
                <a:latin typeface="Poppins" panose="00000500000000000000" pitchFamily="2" charset="0"/>
                <a:cs typeface="Poppins" panose="00000500000000000000" pitchFamily="2" charset="0"/>
              </a:rPr>
              <a:t>Hierarchy of Hazard </a:t>
            </a:r>
            <a:r>
              <a:rPr lang="en-US" sz="3600" b="1" dirty="0" smtClean="0">
                <a:latin typeface="Poppins" panose="00000500000000000000" pitchFamily="2" charset="0"/>
                <a:cs typeface="Poppins" panose="00000500000000000000" pitchFamily="2" charset="0"/>
              </a:rPr>
              <a:t>Control</a:t>
            </a:r>
            <a:r>
              <a:rPr lang="en-US" sz="3600" dirty="0" smtClean="0">
                <a:latin typeface="Poppins" panose="00000500000000000000" pitchFamily="2" charset="0"/>
                <a:cs typeface="Poppins" panose="00000500000000000000" pitchFamily="2" charset="0"/>
              </a:rPr>
              <a:t> </a:t>
            </a:r>
            <a:endParaRPr lang="en-US" sz="8000" b="1" dirty="0">
              <a:solidFill>
                <a:srgbClr val="343995"/>
              </a:solidFill>
              <a:latin typeface="Poppins" panose="00000500000000000000" pitchFamily="2" charset="0"/>
              <a:cs typeface="Poppins" panose="00000500000000000000"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17626" y="2725175"/>
            <a:ext cx="429875" cy="490207"/>
          </a:xfrm>
          <a:prstGeom prst="rect">
            <a:avLst/>
          </a:prstGeom>
        </p:spPr>
      </p:pic>
      <p:sp>
        <p:nvSpPr>
          <p:cNvPr id="8" name="TextBox 7">
            <a:extLst>
              <a:ext uri="{FF2B5EF4-FFF2-40B4-BE49-F238E27FC236}">
                <a16:creationId xmlns:a16="http://schemas.microsoft.com/office/drawing/2014/main" id="{1E051B33-BA73-4DB5-946C-92B12BD54AB7}"/>
              </a:ext>
            </a:extLst>
          </p:cNvPr>
          <p:cNvSpPr txBox="1"/>
          <p:nvPr/>
        </p:nvSpPr>
        <p:spPr>
          <a:xfrm>
            <a:off x="994379" y="2725175"/>
            <a:ext cx="10437557" cy="1200329"/>
          </a:xfrm>
          <a:prstGeom prst="rect">
            <a:avLst/>
          </a:prstGeom>
          <a:noFill/>
        </p:spPr>
        <p:txBody>
          <a:bodyPr wrap="square" rtlCol="0">
            <a:spAutoFit/>
          </a:bodyPr>
          <a:lstStyle/>
          <a:p>
            <a:r>
              <a:rPr lang="bn-IN" sz="2400" dirty="0">
                <a:solidFill>
                  <a:schemeClr val="bg1"/>
                </a:solidFill>
                <a:latin typeface="SutonnyOMJ" panose="01010600010101010101" pitchFamily="2" charset="0"/>
                <a:cs typeface="SutonnyOMJ" panose="01010600010101010101" pitchFamily="2" charset="0"/>
              </a:rPr>
              <a:t>মাসুদ একটা কমুনিটি লাইব্রেরীর স্বেচ্ছাসেবী।  তিনি দেখলেন যে তার ব্যবহার করা আঠার গায়ে লেখা “বিষ”, সাথে আছে স্বাস্থ্য সতর্কতা। তাই মাসুদ আঠা পরিবর্তন করে তুলনামূলক কম বিপজ্জনক আঠা ব্যবহার করা শুরু করলেন।</a:t>
            </a:r>
            <a:endParaRPr lang="en-US" sz="2400" dirty="0">
              <a:solidFill>
                <a:schemeClr val="bg1"/>
              </a:solidFill>
              <a:latin typeface="SutonnyOMJ" panose="01010600010101010101" pitchFamily="2" charset="0"/>
              <a:cs typeface="SutonnyOMJ" panose="01010600010101010101" pitchFamily="2" charset="0"/>
            </a:endParaRPr>
          </a:p>
        </p:txBody>
      </p:sp>
      <p:sp>
        <p:nvSpPr>
          <p:cNvPr id="6" name="TextBox 5">
            <a:extLst>
              <a:ext uri="{FF2B5EF4-FFF2-40B4-BE49-F238E27FC236}">
                <a16:creationId xmlns:a16="http://schemas.microsoft.com/office/drawing/2014/main" id="{1E051B33-BA73-4DB5-946C-92B12BD54AB7}"/>
              </a:ext>
            </a:extLst>
          </p:cNvPr>
          <p:cNvSpPr txBox="1"/>
          <p:nvPr/>
        </p:nvSpPr>
        <p:spPr>
          <a:xfrm>
            <a:off x="290806" y="2104355"/>
            <a:ext cx="6029215" cy="523220"/>
          </a:xfrm>
          <a:prstGeom prst="rect">
            <a:avLst/>
          </a:prstGeom>
          <a:noFill/>
        </p:spPr>
        <p:txBody>
          <a:bodyPr wrap="none" rtlCol="0">
            <a:spAutoFit/>
          </a:bodyPr>
          <a:lstStyle/>
          <a:p>
            <a:r>
              <a:rPr lang="en-US" sz="2800" b="1" dirty="0" smtClean="0">
                <a:solidFill>
                  <a:schemeClr val="bg1"/>
                </a:solidFill>
                <a:latin typeface="Poppins" panose="00000500000000000000" pitchFamily="2" charset="0"/>
                <a:cs typeface="Poppins" panose="00000500000000000000" pitchFamily="2" charset="0"/>
              </a:rPr>
              <a:t>Level 2 (</a:t>
            </a:r>
            <a:r>
              <a:rPr lang="en-US" altLang="en-US" sz="2800" b="1" dirty="0" smtClean="0">
                <a:solidFill>
                  <a:schemeClr val="bg1"/>
                </a:solidFill>
                <a:latin typeface="Poppins" panose="00000500000000000000" pitchFamily="2" charset="0"/>
                <a:cs typeface="Poppins" panose="00000500000000000000" pitchFamily="2" charset="0"/>
              </a:rPr>
              <a:t>ENGINEERING CONTROL</a:t>
            </a:r>
            <a:r>
              <a:rPr lang="en-US" altLang="en-US" sz="2800" dirty="0" smtClean="0">
                <a:solidFill>
                  <a:srgbClr val="202124"/>
                </a:solidFill>
                <a:latin typeface="inherit"/>
              </a:rPr>
              <a:t> </a:t>
            </a:r>
            <a:r>
              <a:rPr lang="en-US" sz="2800" b="1" dirty="0" smtClean="0">
                <a:solidFill>
                  <a:schemeClr val="bg1"/>
                </a:solidFill>
                <a:latin typeface="Poppins" panose="00000500000000000000" pitchFamily="2" charset="0"/>
                <a:cs typeface="Poppins" panose="00000500000000000000" pitchFamily="2" charset="0"/>
              </a:rPr>
              <a:t>)</a:t>
            </a:r>
            <a:endParaRPr lang="en-US" sz="2800" b="1"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379052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1015777"/>
            <a:ext cx="6862302" cy="646331"/>
          </a:xfrm>
          <a:prstGeom prst="rect">
            <a:avLst/>
          </a:prstGeom>
          <a:noFill/>
        </p:spPr>
        <p:txBody>
          <a:bodyPr wrap="square" rtlCol="0">
            <a:spAutoFit/>
          </a:bodyPr>
          <a:lstStyle/>
          <a:p>
            <a:pPr algn="ctr"/>
            <a:r>
              <a:rPr lang="en-US" sz="3600" b="1" dirty="0">
                <a:latin typeface="Poppins" panose="00000500000000000000" pitchFamily="2" charset="0"/>
                <a:cs typeface="Poppins" panose="00000500000000000000" pitchFamily="2" charset="0"/>
              </a:rPr>
              <a:t>Hierarchy of </a:t>
            </a:r>
            <a:r>
              <a:rPr lang="en-US" sz="3600" b="1" dirty="0" smtClean="0">
                <a:latin typeface="Poppins" panose="00000500000000000000" pitchFamily="2" charset="0"/>
                <a:cs typeface="Poppins" panose="00000500000000000000" pitchFamily="2" charset="0"/>
              </a:rPr>
              <a:t>Control</a:t>
            </a:r>
            <a:r>
              <a:rPr lang="en-US" sz="3600" dirty="0" smtClean="0">
                <a:latin typeface="Poppins" panose="00000500000000000000" pitchFamily="2" charset="0"/>
                <a:cs typeface="Poppins" panose="00000500000000000000" pitchFamily="2" charset="0"/>
              </a:rPr>
              <a:t> </a:t>
            </a:r>
            <a:endParaRPr lang="en-US" sz="8000" b="1" dirty="0">
              <a:solidFill>
                <a:srgbClr val="343995"/>
              </a:solidFill>
              <a:latin typeface="Poppins" panose="00000500000000000000" pitchFamily="2" charset="0"/>
              <a:cs typeface="Poppins" panose="00000500000000000000" pitchFamily="2" charset="0"/>
            </a:endParaRPr>
          </a:p>
        </p:txBody>
      </p:sp>
      <p:pic>
        <p:nvPicPr>
          <p:cNvPr id="7" name="Graphic 6">
            <a:extLst>
              <a:ext uri="{FF2B5EF4-FFF2-40B4-BE49-F238E27FC236}">
                <a16:creationId xmlns:a16="http://schemas.microsoft.com/office/drawing/2014/main" id="{44481E03-EBF9-91DC-0FB5-27323745AEDE}"/>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17626" y="4236475"/>
            <a:ext cx="429875" cy="490207"/>
          </a:xfrm>
          <a:prstGeom prst="rect">
            <a:avLst/>
          </a:prstGeom>
        </p:spPr>
      </p:pic>
      <p:sp>
        <p:nvSpPr>
          <p:cNvPr id="8" name="TextBox 7">
            <a:extLst>
              <a:ext uri="{FF2B5EF4-FFF2-40B4-BE49-F238E27FC236}">
                <a16:creationId xmlns:a16="http://schemas.microsoft.com/office/drawing/2014/main" id="{1E051B33-BA73-4DB5-946C-92B12BD54AB7}"/>
              </a:ext>
            </a:extLst>
          </p:cNvPr>
          <p:cNvSpPr txBox="1"/>
          <p:nvPr/>
        </p:nvSpPr>
        <p:spPr>
          <a:xfrm>
            <a:off x="994379" y="4236475"/>
            <a:ext cx="10765821" cy="1200329"/>
          </a:xfrm>
          <a:prstGeom prst="rect">
            <a:avLst/>
          </a:prstGeom>
          <a:noFill/>
        </p:spPr>
        <p:txBody>
          <a:bodyPr wrap="square" rtlCol="0">
            <a:spAutoFit/>
          </a:bodyPr>
          <a:lstStyle/>
          <a:p>
            <a:r>
              <a:rPr lang="bn-IN" sz="2400" dirty="0">
                <a:solidFill>
                  <a:schemeClr val="bg1"/>
                </a:solidFill>
                <a:latin typeface="SutonnyOMJ" panose="01010600010101010101" pitchFamily="2" charset="0"/>
                <a:cs typeface="SutonnyOMJ" panose="01010600010101010101" pitchFamily="2" charset="0"/>
              </a:rPr>
              <a:t>বেশীরভাগ পরিস্থিতিতে, ঝুঁকি নিয়ন্ত্রণের মেথড হিসেবে হাইরারকিতে উল্লেখিত অপশনের কম্বিনেশনকে ব্যবহার করা হয়। আমরা যখন অপশনগুলোর নিচের দিকে যাই, তখন নিয়ন্ত্রণের নির্ভরযোগ্যতা কমে আসে এবং সেক্ষেত্রে কার্যকারিতা ধরে রাখতে বেশি পরিমাণ ইফোর্ট দিতে হয়। পিপিইকে সবসময়ই শেষ ভরসা হিসেবে বিবেচনা করা হয়।</a:t>
            </a:r>
            <a:endParaRPr lang="en-US" sz="2400" dirty="0">
              <a:solidFill>
                <a:schemeClr val="bg1"/>
              </a:solidFill>
              <a:latin typeface="SutonnyOMJ" panose="01010600010101010101" pitchFamily="2" charset="0"/>
              <a:cs typeface="SutonnyOMJ" panose="01010600010101010101" pitchFamily="2" charset="0"/>
            </a:endParaRPr>
          </a:p>
        </p:txBody>
      </p:sp>
      <p:pic>
        <p:nvPicPr>
          <p:cNvPr id="9" name="Picture 8"/>
          <p:cNvPicPr/>
          <p:nvPr/>
        </p:nvPicPr>
        <p:blipFill>
          <a:blip r:embed="rId4">
            <a:extLst>
              <a:ext uri="{28A0092B-C50C-407E-A947-70E740481C1C}">
                <a14:useLocalDpi xmlns:a14="http://schemas.microsoft.com/office/drawing/2010/main" val="0"/>
              </a:ext>
            </a:extLst>
          </a:blip>
          <a:srcRect/>
          <a:stretch>
            <a:fillRect/>
          </a:stretch>
        </p:blipFill>
        <p:spPr bwMode="auto">
          <a:xfrm>
            <a:off x="4443412" y="2231468"/>
            <a:ext cx="2695575" cy="1704975"/>
          </a:xfrm>
          <a:prstGeom prst="rect">
            <a:avLst/>
          </a:prstGeom>
          <a:solidFill>
            <a:srgbClr val="FFFFFF">
              <a:shade val="85000"/>
            </a:srgbClr>
          </a:solidFill>
          <a:ln w="88900" cap="sq">
            <a:solidFill>
              <a:srgbClr val="343995"/>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39882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D94C4C-9CF0-C5AC-0394-24E1414ED96D}"/>
              </a:ext>
            </a:extLst>
          </p:cNvPr>
          <p:cNvSpPr/>
          <p:nvPr/>
        </p:nvSpPr>
        <p:spPr>
          <a:xfrm>
            <a:off x="0" y="746449"/>
            <a:ext cx="12192000" cy="1184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059D8D3-06CA-6CF5-D32D-D8563A3F5D86}"/>
              </a:ext>
            </a:extLst>
          </p:cNvPr>
          <p:cNvSpPr txBox="1"/>
          <p:nvPr/>
        </p:nvSpPr>
        <p:spPr>
          <a:xfrm>
            <a:off x="2664849" y="1015777"/>
            <a:ext cx="6862302" cy="646331"/>
          </a:xfrm>
          <a:prstGeom prst="rect">
            <a:avLst/>
          </a:prstGeom>
          <a:noFill/>
        </p:spPr>
        <p:txBody>
          <a:bodyPr wrap="square" rtlCol="0">
            <a:spAutoFit/>
          </a:bodyPr>
          <a:lstStyle/>
          <a:p>
            <a:pPr algn="ctr"/>
            <a:r>
              <a:rPr lang="en-US" sz="3600" b="1" dirty="0">
                <a:latin typeface="Poppins" panose="00000500000000000000" pitchFamily="2" charset="0"/>
                <a:cs typeface="Poppins" panose="00000500000000000000" pitchFamily="2" charset="0"/>
              </a:rPr>
              <a:t>Hierarchy of </a:t>
            </a:r>
            <a:r>
              <a:rPr lang="en-US" sz="3600" b="1" dirty="0" smtClean="0">
                <a:latin typeface="Poppins" panose="00000500000000000000" pitchFamily="2" charset="0"/>
                <a:cs typeface="Poppins" panose="00000500000000000000" pitchFamily="2" charset="0"/>
              </a:rPr>
              <a:t>Control</a:t>
            </a:r>
            <a:r>
              <a:rPr lang="en-US" sz="3600" dirty="0" smtClean="0">
                <a:latin typeface="Poppins" panose="00000500000000000000" pitchFamily="2" charset="0"/>
                <a:cs typeface="Poppins" panose="00000500000000000000" pitchFamily="2" charset="0"/>
              </a:rPr>
              <a:t> </a:t>
            </a:r>
            <a:endParaRPr lang="en-US" sz="8000" b="1" dirty="0">
              <a:solidFill>
                <a:srgbClr val="343995"/>
              </a:solidFill>
              <a:latin typeface="Poppins" panose="00000500000000000000" pitchFamily="2" charset="0"/>
              <a:cs typeface="Poppins" panose="00000500000000000000" pitchFamily="2"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068244498"/>
              </p:ext>
            </p:extLst>
          </p:nvPr>
        </p:nvGraphicFramePr>
        <p:xfrm>
          <a:off x="431799" y="2200765"/>
          <a:ext cx="10083801" cy="4143047"/>
        </p:xfrm>
        <a:graphic>
          <a:graphicData uri="http://schemas.openxmlformats.org/drawingml/2006/table">
            <a:tbl>
              <a:tblPr firstRow="1" firstCol="1" bandRow="1">
                <a:tableStyleId>{5C22544A-7EE6-4342-B048-85BDC9FD1C3A}</a:tableStyleId>
              </a:tblPr>
              <a:tblGrid>
                <a:gridCol w="1422517">
                  <a:extLst>
                    <a:ext uri="{9D8B030D-6E8A-4147-A177-3AD203B41FA5}">
                      <a16:colId xmlns:a16="http://schemas.microsoft.com/office/drawing/2014/main" val="1235655913"/>
                    </a:ext>
                  </a:extLst>
                </a:gridCol>
                <a:gridCol w="2551687">
                  <a:extLst>
                    <a:ext uri="{9D8B030D-6E8A-4147-A177-3AD203B41FA5}">
                      <a16:colId xmlns:a16="http://schemas.microsoft.com/office/drawing/2014/main" val="4204342621"/>
                    </a:ext>
                  </a:extLst>
                </a:gridCol>
                <a:gridCol w="6109597">
                  <a:extLst>
                    <a:ext uri="{9D8B030D-6E8A-4147-A177-3AD203B41FA5}">
                      <a16:colId xmlns:a16="http://schemas.microsoft.com/office/drawing/2014/main" val="3831573317"/>
                    </a:ext>
                  </a:extLst>
                </a:gridCol>
              </a:tblGrid>
              <a:tr h="452961">
                <a:tc>
                  <a:txBody>
                    <a:bodyPr/>
                    <a:lstStyle/>
                    <a:p>
                      <a:pPr marL="0" marR="0">
                        <a:lnSpc>
                          <a:spcPct val="107000"/>
                        </a:lnSpc>
                        <a:spcBef>
                          <a:spcPts val="0"/>
                        </a:spcBef>
                        <a:spcAft>
                          <a:spcPts val="0"/>
                        </a:spcAft>
                      </a:pPr>
                      <a:r>
                        <a:rPr lang="bn-IN" sz="2000" b="1" i="0" dirty="0">
                          <a:solidFill>
                            <a:schemeClr val="tx1"/>
                          </a:solidFill>
                          <a:effectLst/>
                          <a:latin typeface="SutonnyOMJ" panose="01010600010101010101" pitchFamily="2" charset="0"/>
                          <a:cs typeface="SutonnyOMJ" panose="01010600010101010101" pitchFamily="2" charset="0"/>
                        </a:rPr>
                        <a:t>এলিমিনেট</a:t>
                      </a:r>
                      <a:endParaRPr lang="en-US" sz="2000" b="1" i="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tc>
                  <a:txBody>
                    <a:bodyPr/>
                    <a:lstStyle/>
                    <a:p>
                      <a:pPr marL="0" marR="0">
                        <a:lnSpc>
                          <a:spcPct val="107000"/>
                        </a:lnSpc>
                        <a:spcBef>
                          <a:spcPts val="0"/>
                        </a:spcBef>
                        <a:spcAft>
                          <a:spcPts val="0"/>
                        </a:spcAft>
                      </a:pPr>
                      <a:r>
                        <a:rPr lang="bn-IN" sz="1600" b="0" dirty="0">
                          <a:solidFill>
                            <a:schemeClr val="tx1"/>
                          </a:solidFill>
                          <a:effectLst/>
                          <a:latin typeface="SutonnyOMJ" panose="01010600010101010101" pitchFamily="2" charset="0"/>
                          <a:cs typeface="SutonnyOMJ" panose="01010600010101010101" pitchFamily="2" charset="0"/>
                        </a:rPr>
                        <a:t>ঝুঁকি দূর করা</a:t>
                      </a:r>
                      <a:endParaRPr lang="en-US" sz="1600" b="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tc>
                  <a:txBody>
                    <a:bodyPr/>
                    <a:lstStyle/>
                    <a:p>
                      <a:pPr marL="0" marR="0">
                        <a:lnSpc>
                          <a:spcPct val="107000"/>
                        </a:lnSpc>
                        <a:spcBef>
                          <a:spcPts val="0"/>
                        </a:spcBef>
                        <a:spcAft>
                          <a:spcPts val="0"/>
                        </a:spcAft>
                      </a:pPr>
                      <a:r>
                        <a:rPr lang="bn-IN" sz="1600" b="0" dirty="0">
                          <a:solidFill>
                            <a:schemeClr val="tx1"/>
                          </a:solidFill>
                          <a:effectLst/>
                          <a:latin typeface="SutonnyOMJ" panose="01010600010101010101" pitchFamily="2" charset="0"/>
                          <a:cs typeface="SutonnyOMJ" panose="01010600010101010101" pitchFamily="2" charset="0"/>
                        </a:rPr>
                        <a:t>ঝুঁকিকে সমূলে দূর করা, যেমন যেকোন একটা নির্দিষ্ট কাজ, প্রক্রিয়া, উপাদান অথবা সরঞ্জাম ব্যবহার বন্ধ করে দেয়া।</a:t>
                      </a:r>
                      <a:endParaRPr lang="en-US" sz="1600" b="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extLst>
                  <a:ext uri="{0D108BD9-81ED-4DB2-BD59-A6C34878D82A}">
                    <a16:rowId xmlns:a16="http://schemas.microsoft.com/office/drawing/2014/main" val="3618213633"/>
                  </a:ext>
                </a:extLst>
              </a:tr>
              <a:tr h="329056">
                <a:tc>
                  <a:txBody>
                    <a:bodyPr/>
                    <a:lstStyle/>
                    <a:p>
                      <a:pPr marL="0" marR="0">
                        <a:lnSpc>
                          <a:spcPct val="107000"/>
                        </a:lnSpc>
                        <a:spcBef>
                          <a:spcPts val="0"/>
                        </a:spcBef>
                        <a:spcAft>
                          <a:spcPts val="0"/>
                        </a:spcAft>
                      </a:pPr>
                      <a:r>
                        <a:rPr lang="bn-IN" sz="2000" b="1" i="0" dirty="0">
                          <a:solidFill>
                            <a:schemeClr val="tx1"/>
                          </a:solidFill>
                          <a:effectLst/>
                          <a:latin typeface="SutonnyOMJ" panose="01010600010101010101" pitchFamily="2" charset="0"/>
                          <a:cs typeface="SutonnyOMJ" panose="01010600010101010101" pitchFamily="2" charset="0"/>
                        </a:rPr>
                        <a:t>সাবস্টিউট</a:t>
                      </a:r>
                      <a:endParaRPr lang="en-US" sz="2000" b="1" i="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tc>
                  <a:txBody>
                    <a:bodyPr/>
                    <a:lstStyle/>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ঝুঁকি প্রতিস্থাপন করা</a:t>
                      </a:r>
                      <a:endParaRPr lang="en-US" sz="160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tc>
                  <a:txBody>
                    <a:bodyPr/>
                    <a:lstStyle/>
                    <a:p>
                      <a:pPr marL="0" marR="0">
                        <a:lnSpc>
                          <a:spcPct val="107000"/>
                        </a:lnSpc>
                        <a:spcBef>
                          <a:spcPts val="0"/>
                        </a:spcBef>
                        <a:spcAft>
                          <a:spcPts val="0"/>
                        </a:spcAft>
                      </a:pPr>
                      <a:r>
                        <a:rPr lang="bn-IN" sz="1600">
                          <a:solidFill>
                            <a:schemeClr val="tx1"/>
                          </a:solidFill>
                          <a:effectLst/>
                          <a:latin typeface="SutonnyOMJ" panose="01010600010101010101" pitchFamily="2" charset="0"/>
                          <a:cs typeface="SutonnyOMJ" panose="01010600010101010101" pitchFamily="2" charset="0"/>
                        </a:rPr>
                        <a:t>হ্যাযার্ড কম হবে এমন যন্ত্র, উপাদান, মেথড, প্রক্রিয়া, জায়গা, অথবা ব্যক্তিকে ব্যবহার করা।</a:t>
                      </a:r>
                      <a:endParaRPr lang="en-US" sz="160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extLst>
                  <a:ext uri="{0D108BD9-81ED-4DB2-BD59-A6C34878D82A}">
                    <a16:rowId xmlns:a16="http://schemas.microsoft.com/office/drawing/2014/main" val="1076983343"/>
                  </a:ext>
                </a:extLst>
              </a:tr>
              <a:tr h="333295">
                <a:tc>
                  <a:txBody>
                    <a:bodyPr/>
                    <a:lstStyle/>
                    <a:p>
                      <a:pPr marL="0" marR="0">
                        <a:lnSpc>
                          <a:spcPct val="107000"/>
                        </a:lnSpc>
                        <a:spcBef>
                          <a:spcPts val="0"/>
                        </a:spcBef>
                        <a:spcAft>
                          <a:spcPts val="0"/>
                        </a:spcAft>
                      </a:pPr>
                      <a:r>
                        <a:rPr lang="bn-IN" sz="2000" b="1" i="0" dirty="0">
                          <a:solidFill>
                            <a:schemeClr val="tx1"/>
                          </a:solidFill>
                          <a:effectLst/>
                          <a:latin typeface="SutonnyOMJ" panose="01010600010101010101" pitchFamily="2" charset="0"/>
                          <a:cs typeface="SutonnyOMJ" panose="01010600010101010101" pitchFamily="2" charset="0"/>
                        </a:rPr>
                        <a:t>আইসোলেশন</a:t>
                      </a:r>
                      <a:endParaRPr lang="en-US" sz="2000" b="1" i="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tc>
                  <a:txBody>
                    <a:bodyPr/>
                    <a:lstStyle/>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ঝুঁকি বিচ্ছিন্ন করা</a:t>
                      </a:r>
                      <a:endParaRPr lang="en-US" sz="160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tc>
                  <a:txBody>
                    <a:bodyPr/>
                    <a:lstStyle/>
                    <a:p>
                      <a:pPr marL="0" marR="0">
                        <a:lnSpc>
                          <a:spcPct val="107000"/>
                        </a:lnSpc>
                        <a:spcBef>
                          <a:spcPts val="0"/>
                        </a:spcBef>
                        <a:spcAft>
                          <a:spcPts val="0"/>
                        </a:spcAft>
                      </a:pPr>
                      <a:r>
                        <a:rPr lang="bn-IN" sz="1600">
                          <a:solidFill>
                            <a:schemeClr val="tx1"/>
                          </a:solidFill>
                          <a:effectLst/>
                          <a:latin typeface="SutonnyOMJ" panose="01010600010101010101" pitchFamily="2" charset="0"/>
                          <a:cs typeface="SutonnyOMJ" panose="01010600010101010101" pitchFamily="2" charset="0"/>
                        </a:rPr>
                        <a:t>হ্যাযার্ডকে ব্যক্তি, পরিবেশ অথবা বিজনেস থেকে আলাদা করে দেয়া।</a:t>
                      </a:r>
                      <a:endParaRPr lang="en-US" sz="160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extLst>
                  <a:ext uri="{0D108BD9-81ED-4DB2-BD59-A6C34878D82A}">
                    <a16:rowId xmlns:a16="http://schemas.microsoft.com/office/drawing/2014/main" val="329370463"/>
                  </a:ext>
                </a:extLst>
              </a:tr>
              <a:tr h="1132402">
                <a:tc>
                  <a:txBody>
                    <a:bodyPr/>
                    <a:lstStyle/>
                    <a:p>
                      <a:pPr marL="0" marR="0">
                        <a:lnSpc>
                          <a:spcPct val="107000"/>
                        </a:lnSpc>
                        <a:spcBef>
                          <a:spcPts val="0"/>
                        </a:spcBef>
                        <a:spcAft>
                          <a:spcPts val="0"/>
                        </a:spcAft>
                      </a:pPr>
                      <a:r>
                        <a:rPr lang="bn-IN" sz="2000" b="1" i="0" dirty="0">
                          <a:solidFill>
                            <a:schemeClr val="tx1"/>
                          </a:solidFill>
                          <a:effectLst/>
                          <a:latin typeface="SutonnyOMJ" panose="01010600010101010101" pitchFamily="2" charset="0"/>
                          <a:cs typeface="SutonnyOMJ" panose="01010600010101010101" pitchFamily="2" charset="0"/>
                        </a:rPr>
                        <a:t>এঞ্জিনিয়ারিং কন্ট্রোল</a:t>
                      </a:r>
                      <a:endParaRPr lang="en-US" sz="2000" b="1" i="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tc>
                  <a:txBody>
                    <a:bodyPr/>
                    <a:lstStyle/>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ডিজাইন করা</a:t>
                      </a:r>
                      <a:endParaRPr lang="en-US" sz="1600" dirty="0">
                        <a:solidFill>
                          <a:schemeClr val="tx1"/>
                        </a:solidFill>
                        <a:effectLst/>
                        <a:latin typeface="SutonnyOMJ" panose="01010600010101010101" pitchFamily="2" charset="0"/>
                        <a:cs typeface="SutonnyOMJ" panose="01010600010101010101" pitchFamily="2" charset="0"/>
                      </a:endParaRPr>
                    </a:p>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একটা নিরাপদ প্রক্রিয়া অবলম্বন করা</a:t>
                      </a:r>
                      <a:endParaRPr lang="en-US" sz="1600" dirty="0">
                        <a:solidFill>
                          <a:schemeClr val="tx1"/>
                        </a:solidFill>
                        <a:effectLst/>
                        <a:latin typeface="SutonnyOMJ" panose="01010600010101010101" pitchFamily="2" charset="0"/>
                        <a:cs typeface="SutonnyOMJ" panose="01010600010101010101" pitchFamily="2" charset="0"/>
                      </a:endParaRPr>
                    </a:p>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এনক্লোজ অথবা আইসোলেট করা</a:t>
                      </a:r>
                      <a:endParaRPr lang="en-US" sz="1600" dirty="0">
                        <a:solidFill>
                          <a:schemeClr val="tx1"/>
                        </a:solidFill>
                        <a:effectLst/>
                        <a:latin typeface="SutonnyOMJ" panose="01010600010101010101" pitchFamily="2" charset="0"/>
                        <a:cs typeface="SutonnyOMJ" panose="01010600010101010101" pitchFamily="2" charset="0"/>
                      </a:endParaRPr>
                    </a:p>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ভেন্টিলেশন</a:t>
                      </a:r>
                      <a:endParaRPr lang="en-US" sz="160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tc>
                  <a:txBody>
                    <a:bodyPr/>
                    <a:lstStyle/>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ডিজাইন পরিবর্তন করা</a:t>
                      </a:r>
                      <a:endParaRPr lang="en-US" sz="1600" dirty="0">
                        <a:solidFill>
                          <a:schemeClr val="tx1"/>
                        </a:solidFill>
                        <a:effectLst/>
                        <a:latin typeface="SutonnyOMJ" panose="01010600010101010101" pitchFamily="2" charset="0"/>
                        <a:cs typeface="SutonnyOMJ" panose="01010600010101010101" pitchFamily="2" charset="0"/>
                      </a:endParaRPr>
                    </a:p>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জিনিসটা অন্য কোনভাবে করা যায় কিনা দেখা</a:t>
                      </a:r>
                      <a:endParaRPr lang="en-US" sz="1600" dirty="0">
                        <a:solidFill>
                          <a:schemeClr val="tx1"/>
                        </a:solidFill>
                        <a:effectLst/>
                        <a:latin typeface="SutonnyOMJ" panose="01010600010101010101" pitchFamily="2" charset="0"/>
                        <a:cs typeface="SutonnyOMJ" panose="01010600010101010101" pitchFamily="2" charset="0"/>
                      </a:endParaRPr>
                    </a:p>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গার্ড ব্যবহার করা, বন্ধ করে দেয়া অথবা সরিয়ে ফেলা</a:t>
                      </a:r>
                      <a:endParaRPr lang="en-US" sz="1600" dirty="0">
                        <a:solidFill>
                          <a:schemeClr val="tx1"/>
                        </a:solidFill>
                        <a:effectLst/>
                        <a:latin typeface="SutonnyOMJ" panose="01010600010101010101" pitchFamily="2" charset="0"/>
                        <a:cs typeface="SutonnyOMJ" panose="01010600010101010101" pitchFamily="2" charset="0"/>
                      </a:endParaRPr>
                    </a:p>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যথেষ্ট পরিমাণ ভেন্টিলেশন প্রদান করা</a:t>
                      </a:r>
                      <a:endParaRPr lang="en-US" sz="160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extLst>
                  <a:ext uri="{0D108BD9-81ED-4DB2-BD59-A6C34878D82A}">
                    <a16:rowId xmlns:a16="http://schemas.microsoft.com/office/drawing/2014/main" val="1217383194"/>
                  </a:ext>
                </a:extLst>
              </a:tr>
              <a:tr h="905922">
                <a:tc>
                  <a:txBody>
                    <a:bodyPr/>
                    <a:lstStyle/>
                    <a:p>
                      <a:pPr marL="0" marR="0">
                        <a:lnSpc>
                          <a:spcPct val="107000"/>
                        </a:lnSpc>
                        <a:spcBef>
                          <a:spcPts val="0"/>
                        </a:spcBef>
                        <a:spcAft>
                          <a:spcPts val="0"/>
                        </a:spcAft>
                      </a:pPr>
                      <a:r>
                        <a:rPr lang="bn-IN" sz="2000" b="1" i="0" dirty="0">
                          <a:solidFill>
                            <a:schemeClr val="tx1"/>
                          </a:solidFill>
                          <a:effectLst/>
                          <a:latin typeface="SutonnyOMJ" panose="01010600010101010101" pitchFamily="2" charset="0"/>
                          <a:cs typeface="SutonnyOMJ" panose="01010600010101010101" pitchFamily="2" charset="0"/>
                        </a:rPr>
                        <a:t>এডমিনিস্ট্রেটিভ কন্ট্রোল</a:t>
                      </a:r>
                      <a:endParaRPr lang="en-US" sz="2000" b="1" i="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tc>
                  <a:txBody>
                    <a:bodyPr/>
                    <a:lstStyle/>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নিরাপদ কর্ম </a:t>
                      </a:r>
                      <a:r>
                        <a:rPr lang="bn-IN" sz="1600" dirty="0" smtClean="0">
                          <a:solidFill>
                            <a:schemeClr val="tx1"/>
                          </a:solidFill>
                          <a:effectLst/>
                          <a:latin typeface="SutonnyOMJ" panose="01010600010101010101" pitchFamily="2" charset="0"/>
                          <a:cs typeface="SutonnyOMJ" panose="01010600010101010101" pitchFamily="2" charset="0"/>
                        </a:rPr>
                        <a:t>প্রক্রিয়া</a:t>
                      </a:r>
                      <a:endParaRPr lang="en-US" sz="1600" dirty="0" smtClean="0">
                        <a:solidFill>
                          <a:schemeClr val="tx1"/>
                        </a:solidFill>
                        <a:effectLst/>
                        <a:latin typeface="SutonnyOMJ" panose="01010600010101010101" pitchFamily="2" charset="0"/>
                        <a:cs typeface="SutonnyOMJ" panose="01010600010101010101" pitchFamily="2" charset="0"/>
                      </a:endParaRPr>
                    </a:p>
                    <a:p>
                      <a:pPr marL="0" marR="0">
                        <a:lnSpc>
                          <a:spcPct val="107000"/>
                        </a:lnSpc>
                        <a:spcBef>
                          <a:spcPts val="0"/>
                        </a:spcBef>
                        <a:spcAft>
                          <a:spcPts val="0"/>
                        </a:spcAft>
                      </a:pPr>
                      <a:r>
                        <a:rPr lang="bn-IN" sz="1600" dirty="0" smtClean="0">
                          <a:solidFill>
                            <a:schemeClr val="tx1"/>
                          </a:solidFill>
                          <a:effectLst/>
                          <a:latin typeface="SutonnyOMJ" panose="01010600010101010101" pitchFamily="2" charset="0"/>
                          <a:cs typeface="SutonnyOMJ" panose="01010600010101010101" pitchFamily="2" charset="0"/>
                        </a:rPr>
                        <a:t>তথ্য</a:t>
                      </a:r>
                      <a:endParaRPr lang="en-US" sz="1600" dirty="0" smtClean="0">
                        <a:solidFill>
                          <a:schemeClr val="tx1"/>
                        </a:solidFill>
                        <a:effectLst/>
                        <a:latin typeface="SutonnyOMJ" panose="01010600010101010101" pitchFamily="2" charset="0"/>
                        <a:cs typeface="SutonnyOMJ" panose="01010600010101010101" pitchFamily="2" charset="0"/>
                      </a:endParaRPr>
                    </a:p>
                    <a:p>
                      <a:pPr marL="0" marR="0">
                        <a:lnSpc>
                          <a:spcPct val="107000"/>
                        </a:lnSpc>
                        <a:spcBef>
                          <a:spcPts val="0"/>
                        </a:spcBef>
                        <a:spcAft>
                          <a:spcPts val="0"/>
                        </a:spcAft>
                      </a:pPr>
                      <a:r>
                        <a:rPr lang="bn-IN" sz="1600" dirty="0" smtClean="0">
                          <a:solidFill>
                            <a:schemeClr val="tx1"/>
                          </a:solidFill>
                          <a:effectLst/>
                          <a:latin typeface="SutonnyOMJ" panose="01010600010101010101" pitchFamily="2" charset="0"/>
                          <a:cs typeface="SutonnyOMJ" panose="01010600010101010101" pitchFamily="2" charset="0"/>
                        </a:rPr>
                        <a:t>জব রোটেশন</a:t>
                      </a:r>
                      <a:endParaRPr lang="en-US" sz="1600" dirty="0" smtClean="0">
                        <a:solidFill>
                          <a:schemeClr val="tx1"/>
                        </a:solidFill>
                        <a:effectLst/>
                        <a:latin typeface="SutonnyOMJ" panose="01010600010101010101" pitchFamily="2" charset="0"/>
                        <a:cs typeface="SutonnyOMJ" panose="01010600010101010101" pitchFamily="2" charset="0"/>
                      </a:endParaRPr>
                    </a:p>
                    <a:p>
                      <a:pPr marL="0" marR="0">
                        <a:lnSpc>
                          <a:spcPct val="107000"/>
                        </a:lnSpc>
                        <a:spcBef>
                          <a:spcPts val="0"/>
                        </a:spcBef>
                        <a:spcAft>
                          <a:spcPts val="0"/>
                        </a:spcAft>
                      </a:pPr>
                      <a:r>
                        <a:rPr lang="bn-IN" sz="1600" dirty="0" smtClean="0">
                          <a:solidFill>
                            <a:schemeClr val="tx1"/>
                          </a:solidFill>
                          <a:effectLst/>
                          <a:latin typeface="SutonnyOMJ" panose="01010600010101010101" pitchFamily="2" charset="0"/>
                          <a:cs typeface="SutonnyOMJ" panose="01010600010101010101" pitchFamily="2" charset="0"/>
                        </a:rPr>
                        <a:t>প্রশিক্ষণ</a:t>
                      </a:r>
                      <a:endParaRPr lang="en-US" sz="160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tc>
                  <a:txBody>
                    <a:bodyPr/>
                    <a:lstStyle/>
                    <a:p>
                      <a:pPr marL="0" marR="0">
                        <a:lnSpc>
                          <a:spcPct val="107000"/>
                        </a:lnSpc>
                        <a:spcBef>
                          <a:spcPts val="0"/>
                        </a:spcBef>
                        <a:spcAft>
                          <a:spcPts val="0"/>
                        </a:spcAft>
                      </a:pPr>
                      <a:r>
                        <a:rPr lang="bn-IN" sz="1600">
                          <a:solidFill>
                            <a:schemeClr val="tx1"/>
                          </a:solidFill>
                          <a:effectLst/>
                          <a:latin typeface="SutonnyOMJ" panose="01010600010101010101" pitchFamily="2" charset="0"/>
                          <a:cs typeface="SutonnyOMJ" panose="01010600010101010101" pitchFamily="2" charset="0"/>
                        </a:rPr>
                        <a:t>কর্ম প্রক্রিয়া ঠিক করা</a:t>
                      </a:r>
                      <a:endParaRPr lang="en-US" sz="1600">
                        <a:solidFill>
                          <a:schemeClr val="tx1"/>
                        </a:solidFill>
                        <a:effectLst/>
                        <a:latin typeface="SutonnyOMJ" panose="01010600010101010101" pitchFamily="2" charset="0"/>
                        <a:cs typeface="SutonnyOMJ" panose="01010600010101010101" pitchFamily="2" charset="0"/>
                      </a:endParaRPr>
                    </a:p>
                    <a:p>
                      <a:pPr marL="0" marR="0">
                        <a:lnSpc>
                          <a:spcPct val="107000"/>
                        </a:lnSpc>
                        <a:spcBef>
                          <a:spcPts val="0"/>
                        </a:spcBef>
                        <a:spcAft>
                          <a:spcPts val="0"/>
                        </a:spcAft>
                      </a:pPr>
                      <a:r>
                        <a:rPr lang="bn-IN" sz="1600">
                          <a:solidFill>
                            <a:schemeClr val="tx1"/>
                          </a:solidFill>
                          <a:effectLst/>
                          <a:latin typeface="SutonnyOMJ" panose="01010600010101010101" pitchFamily="2" charset="0"/>
                          <a:cs typeface="SutonnyOMJ" panose="01010600010101010101" pitchFamily="2" charset="0"/>
                        </a:rPr>
                        <a:t>ঝুঁকি সম্পর্কে সঠিক তথ্য প্রদান করা</a:t>
                      </a:r>
                      <a:endParaRPr lang="en-US" sz="1600">
                        <a:solidFill>
                          <a:schemeClr val="tx1"/>
                        </a:solidFill>
                        <a:effectLst/>
                        <a:latin typeface="SutonnyOMJ" panose="01010600010101010101" pitchFamily="2" charset="0"/>
                        <a:cs typeface="SutonnyOMJ" panose="01010600010101010101" pitchFamily="2" charset="0"/>
                      </a:endParaRPr>
                    </a:p>
                    <a:p>
                      <a:pPr marL="0" marR="0">
                        <a:lnSpc>
                          <a:spcPct val="107000"/>
                        </a:lnSpc>
                        <a:spcBef>
                          <a:spcPts val="0"/>
                        </a:spcBef>
                        <a:spcAft>
                          <a:spcPts val="0"/>
                        </a:spcAft>
                      </a:pPr>
                      <a:r>
                        <a:rPr lang="bn-IN" sz="1600">
                          <a:solidFill>
                            <a:schemeClr val="tx1"/>
                          </a:solidFill>
                          <a:effectLst/>
                          <a:latin typeface="SutonnyOMJ" panose="01010600010101010101" pitchFamily="2" charset="0"/>
                          <a:cs typeface="SutonnyOMJ" panose="01010600010101010101" pitchFamily="2" charset="0"/>
                        </a:rPr>
                        <a:t>চাপ অথবা একঘেয়েমিতা দূর করা</a:t>
                      </a:r>
                      <a:endParaRPr lang="en-US" sz="1600">
                        <a:solidFill>
                          <a:schemeClr val="tx1"/>
                        </a:solidFill>
                        <a:effectLst/>
                        <a:latin typeface="SutonnyOMJ" panose="01010600010101010101" pitchFamily="2" charset="0"/>
                        <a:cs typeface="SutonnyOMJ" panose="01010600010101010101" pitchFamily="2" charset="0"/>
                      </a:endParaRPr>
                    </a:p>
                    <a:p>
                      <a:pPr marL="0" marR="0">
                        <a:lnSpc>
                          <a:spcPct val="107000"/>
                        </a:lnSpc>
                        <a:spcBef>
                          <a:spcPts val="0"/>
                        </a:spcBef>
                        <a:spcAft>
                          <a:spcPts val="0"/>
                        </a:spcAft>
                      </a:pPr>
                      <a:r>
                        <a:rPr lang="bn-IN" sz="1600">
                          <a:solidFill>
                            <a:schemeClr val="tx1"/>
                          </a:solidFill>
                          <a:effectLst/>
                          <a:latin typeface="SutonnyOMJ" panose="01010600010101010101" pitchFamily="2" charset="0"/>
                          <a:cs typeface="SutonnyOMJ" panose="01010600010101010101" pitchFamily="2" charset="0"/>
                        </a:rPr>
                        <a:t>বিপদ সম্পর্কে জানা। কীভাবে সঠিক উপায়ে কাজ করা যায় জানা।</a:t>
                      </a:r>
                      <a:endParaRPr lang="en-US" sz="160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extLst>
                  <a:ext uri="{0D108BD9-81ED-4DB2-BD59-A6C34878D82A}">
                    <a16:rowId xmlns:a16="http://schemas.microsoft.com/office/drawing/2014/main" val="3579898542"/>
                  </a:ext>
                </a:extLst>
              </a:tr>
              <a:tr h="679442">
                <a:tc>
                  <a:txBody>
                    <a:bodyPr/>
                    <a:lstStyle/>
                    <a:p>
                      <a:pPr marL="0" marR="0">
                        <a:lnSpc>
                          <a:spcPct val="107000"/>
                        </a:lnSpc>
                        <a:spcBef>
                          <a:spcPts val="0"/>
                        </a:spcBef>
                        <a:spcAft>
                          <a:spcPts val="0"/>
                        </a:spcAft>
                      </a:pPr>
                      <a:r>
                        <a:rPr lang="bn-IN" sz="2000" b="1" i="0" dirty="0">
                          <a:solidFill>
                            <a:schemeClr val="tx1"/>
                          </a:solidFill>
                          <a:effectLst/>
                          <a:latin typeface="SutonnyOMJ" panose="01010600010101010101" pitchFamily="2" charset="0"/>
                          <a:cs typeface="SutonnyOMJ" panose="01010600010101010101" pitchFamily="2" charset="0"/>
                        </a:rPr>
                        <a:t>পিপিই</a:t>
                      </a:r>
                      <a:endParaRPr lang="en-US" sz="2000" b="1" i="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tc>
                  <a:txBody>
                    <a:bodyPr/>
                    <a:lstStyle/>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ব্যক্তিগত সুরক্ষা ব্যবহার করা</a:t>
                      </a:r>
                      <a:endParaRPr lang="en-US" sz="160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tc>
                  <a:txBody>
                    <a:bodyPr/>
                    <a:lstStyle/>
                    <a:p>
                      <a:pPr marL="0" marR="0">
                        <a:lnSpc>
                          <a:spcPct val="107000"/>
                        </a:lnSpc>
                        <a:spcBef>
                          <a:spcPts val="0"/>
                        </a:spcBef>
                        <a:spcAft>
                          <a:spcPts val="0"/>
                        </a:spcAft>
                      </a:pPr>
                      <a:r>
                        <a:rPr lang="bn-IN" sz="1600" dirty="0">
                          <a:solidFill>
                            <a:schemeClr val="tx1"/>
                          </a:solidFill>
                          <a:effectLst/>
                          <a:latin typeface="SutonnyOMJ" panose="01010600010101010101" pitchFamily="2" charset="0"/>
                          <a:cs typeface="SutonnyOMJ" panose="01010600010101010101" pitchFamily="2" charset="0"/>
                        </a:rPr>
                        <a:t>উপরের কোন কন্ট্রোল প্রক্রিয়াই যখন কাজ করবে না, তখন সঠিক উপায়ে মেন্টেইন করা, ডিজাইন করা এবং ঠিকভাবে ফিটিং হয় এমন সরঞ্জাম ব্যবহার করা উচিৎ। এক্ষেত্রে সঠিকভাবে ব্যবহারের নির্দেশনা অবশ্যই প্রদান করতে হবে।</a:t>
                      </a:r>
                      <a:endParaRPr lang="en-US" sz="1600" dirty="0">
                        <a:solidFill>
                          <a:schemeClr val="tx1"/>
                        </a:solidFill>
                        <a:effectLst/>
                        <a:latin typeface="SutonnyOMJ" panose="01010600010101010101" pitchFamily="2" charset="0"/>
                        <a:ea typeface="Calibri" panose="020F0502020204030204" pitchFamily="34" charset="0"/>
                        <a:cs typeface="SutonnyOMJ" panose="01010600010101010101" pitchFamily="2" charset="0"/>
                      </a:endParaRPr>
                    </a:p>
                  </a:txBody>
                  <a:tcPr marL="68580" marR="68580" marT="0" marB="0"/>
                </a:tc>
                <a:extLst>
                  <a:ext uri="{0D108BD9-81ED-4DB2-BD59-A6C34878D82A}">
                    <a16:rowId xmlns:a16="http://schemas.microsoft.com/office/drawing/2014/main" val="431783006"/>
                  </a:ext>
                </a:extLst>
              </a:tr>
            </a:tbl>
          </a:graphicData>
        </a:graphic>
      </p:graphicFrame>
    </p:spTree>
    <p:extLst>
      <p:ext uri="{BB962C8B-B14F-4D97-AF65-F5344CB8AC3E}">
        <p14:creationId xmlns:p14="http://schemas.microsoft.com/office/powerpoint/2010/main" val="14906807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568</Words>
  <Application>Microsoft Office PowerPoint</Application>
  <PresentationFormat>Widescreen</PresentationFormat>
  <Paragraphs>51</Paragraphs>
  <Slides>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Calibri</vt:lpstr>
      <vt:lpstr>Calibri Light</vt:lpstr>
      <vt:lpstr>inherit</vt:lpstr>
      <vt:lpstr>Mangal</vt:lpstr>
      <vt:lpstr>Poppins</vt:lpstr>
      <vt:lpstr>SutonnyOMJ</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Md Maksudul Haque</dc:creator>
  <cp:lastModifiedBy>Ridoy</cp:lastModifiedBy>
  <cp:revision>4</cp:revision>
  <dcterms:created xsi:type="dcterms:W3CDTF">2022-05-26T10:38:33Z</dcterms:created>
  <dcterms:modified xsi:type="dcterms:W3CDTF">2022-05-27T10:54:15Z</dcterms:modified>
</cp:coreProperties>
</file>