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49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50929" y="3268300"/>
            <a:ext cx="287271" cy="32758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347729" y="2097287"/>
            <a:ext cx="105464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n-IN" sz="20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কানের ক্ষতি এড়ানোর একমাত্র উপায় হল অতিরিক্ত শব্দ দূষণ থেকে কানকে রক্ষা করা। কর্মক্ষেত্রে অতি মাত্রায় শব্দ উৎপন্ন হলে অবশ্যই </a:t>
            </a:r>
            <a:endParaRPr lang="en-US" sz="2000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sz="2000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ইঞ্জিনিয়ারিং </a:t>
            </a:r>
            <a:r>
              <a:rPr lang="bn-IN" sz="20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এবং অ্যাডমিন কন্ট্রোল প্রয়োগ করতে হবে। এসব কন্ট্রোল করার পরও যদি শব্দ দূষণ মাত্রায় থাকে, তখন ব্যক্তিগত হেয়ারিং </a:t>
            </a:r>
            <a:endParaRPr lang="en-US" sz="2000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sz="2000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প্রটেকশন </a:t>
            </a:r>
            <a:r>
              <a:rPr lang="bn-IN" sz="20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ব্যবহার করতে হবে।</a:t>
            </a:r>
            <a:endParaRPr lang="en-US" sz="3600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0" y="3266446"/>
            <a:ext cx="1245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Earmuff :</a:t>
            </a:r>
            <a:endParaRPr lang="en-US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84054" y="3266446"/>
            <a:ext cx="98603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কর্মক্ষেত্রে অতিরিক্ত শব্দদূষণ, ধুলো থেকে কান রক্ষা করার জন্য ইয়ারমাফ ব্যবহার করা হয়ে থাকে। কানকে পুরোপুরি ঢেকে </a:t>
            </a:r>
            <a:endParaRPr lang="en-US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রাখার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জন্য এটা ডিজাইন করা। একটা কার্যকর ইয়ারমাফ কানের চারিদিক পারফেক্টলি ঢেকে রাখে। </a:t>
            </a:r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এক্ষেত্রে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চোখের চশমা, লম্বা গোঁফ, </a:t>
            </a:r>
            <a:endParaRPr lang="en-US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লম্বা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চুল এবং মুখের নড়াচড়া, যেমন চিবানো প্রটেকশনে </a:t>
            </a:r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ব্যাঘাত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ঘটাতে পারে। তবে চশমা অথবা দাড়ির জন্য বিশেষ ইকুইপমেন্ট পাওয়া যায়।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814" y="4343272"/>
            <a:ext cx="2150993" cy="21509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34399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126175" y="800334"/>
            <a:ext cx="7939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Poppins" panose="00000500000000000000" pitchFamily="2" charset="0"/>
                <a:cs typeface="Poppins" panose="00000500000000000000" pitchFamily="2" charset="0"/>
              </a:rPr>
              <a:t>Protection of Head, Eye, face, Ear, Legs &amp; Foot using PPE</a:t>
            </a:r>
            <a:endParaRPr lang="en-US" sz="72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06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50929" y="2221380"/>
            <a:ext cx="287271" cy="32758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38200" y="2219526"/>
            <a:ext cx="1213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Earplug :</a:t>
            </a:r>
            <a:endParaRPr lang="en-US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84054" y="2219526"/>
            <a:ext cx="9903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n-IN" b="1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ইয়ারপ্লাগ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উচ্চশব্দ, ধুলাবালি বা অতিরিক্ত বাতাস থেকে কান রক্ষা করার জন্য ব্যবহার করা হয়ে থাকে। কানের ছিদ্র-কে পুরোপুরি ঢেকে রাখার </a:t>
            </a:r>
            <a:endParaRPr lang="en-US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জন্য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এটা ডিজাইন করা। </a:t>
            </a:r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আরেক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ধরনের ইয়ারপ্লাগ আছে যেগুলি কানের গঠনের সাথে মানানসই করে তৈরী করা হয়। এদেরকে </a:t>
            </a:r>
            <a:r>
              <a:rPr lang="bn-IN" b="1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মৌল্ডেড </a:t>
            </a:r>
            <a:endParaRPr lang="en-US" b="1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b="1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ইয়ারপ্লাগ</a:t>
            </a:r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বলে, যা প্রত্যেক ব্যবহারকারীর জন্য প্রফেশনাল দ্বারা আলাদা করে লাগাতে হয়। কিছু ইয়ারপ্লাগ আছে যেগুলো একবার ব্যবহার করে </a:t>
            </a:r>
            <a:endParaRPr lang="en-US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ফেলে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দেয়া যায়। যেগুলো ফেলে দেয়া যায় না অর্থাৎ নন- ডিজপৌজেবল, সেগুলো ব্যবহারের পরে পরিষ্কার করে রাখতে হবে।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10" name="Picture 9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2" r="4778" b="5970"/>
          <a:stretch/>
        </p:blipFill>
        <p:spPr bwMode="auto">
          <a:xfrm>
            <a:off x="3541463" y="3707944"/>
            <a:ext cx="2769297" cy="17530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34399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194" y="3707944"/>
            <a:ext cx="2337944" cy="17530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34399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126175" y="800334"/>
            <a:ext cx="7939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Poppins" panose="00000500000000000000" pitchFamily="2" charset="0"/>
                <a:cs typeface="Poppins" panose="00000500000000000000" pitchFamily="2" charset="0"/>
              </a:rPr>
              <a:t>Protection of Head, Eye, face, Ear, Legs &amp; Foot using PPE</a:t>
            </a:r>
            <a:endParaRPr lang="en-US" sz="72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882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50929" y="2221380"/>
            <a:ext cx="287271" cy="32758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38200" y="2219526"/>
            <a:ext cx="1627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Face </a:t>
            </a:r>
            <a:r>
              <a:rPr lang="en-US" b="1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shield :</a:t>
            </a:r>
            <a:endParaRPr lang="en-US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65569" y="2219526"/>
            <a:ext cx="91037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মুখমন্ডলের সুরক্ষার জন্য ফেস শিল্ড ব্যবহার করা হয়। এটা সাধারণত ওয়েল্ডিং হেলমেটের নিচে পরা হয়। কোভিড-১৯ মহামারীতে </a:t>
            </a:r>
            <a:endParaRPr lang="en-US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সংক্রমণ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থেকে রক্ষা পেতেও এর ব্যবহার ব্যপকভাবে পরিলক্ষিত হয়।  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350" y="3153946"/>
            <a:ext cx="1257300" cy="12592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50929" y="4703094"/>
            <a:ext cx="287271" cy="32758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38200" y="4701240"/>
            <a:ext cx="2082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Safety </a:t>
            </a:r>
            <a:r>
              <a:rPr lang="en-US" b="1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Goggles :</a:t>
            </a:r>
            <a:endParaRPr lang="en-US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20821" y="4701240"/>
            <a:ext cx="91807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ধুলোবালি আর ক্ষতিকর কণা থেকে চোখকে রক্ষা করার জন্য সচ্ছ সেফটি গগলস পরা হয়। ওয়েল্ডিং-এর সময় কালো সেফটি গগলস </a:t>
            </a:r>
            <a:endParaRPr lang="en-US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ব্যভহার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করা হয়। 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16" name="Picture 15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78" b="23556"/>
          <a:stretch/>
        </p:blipFill>
        <p:spPr bwMode="auto">
          <a:xfrm>
            <a:off x="4618196" y="5635660"/>
            <a:ext cx="1698307" cy="9267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126175" y="800334"/>
            <a:ext cx="7939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Poppins" panose="00000500000000000000" pitchFamily="2" charset="0"/>
                <a:cs typeface="Poppins" panose="00000500000000000000" pitchFamily="2" charset="0"/>
              </a:rPr>
              <a:t>Protection of Head, Eye, face, Ear, Legs &amp; Foot using PPE</a:t>
            </a:r>
            <a:endParaRPr lang="en-US" sz="72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585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50929" y="2221380"/>
            <a:ext cx="287271" cy="32758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38200" y="2219526"/>
            <a:ext cx="761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n-IN" sz="2000" b="1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চোখ এবং মুখমন্ডলের সুরক্ষার ক্ষেত্রে-- </a:t>
            </a:r>
            <a:r>
              <a:rPr lang="bn-IN" sz="2000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প্রটেক্টরের কিছু ন্যুনতম গুণাবলী থাকতে হবে সেগুলো হলঃ</a:t>
            </a:r>
            <a:endParaRPr lang="en-US" sz="2000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5200" y="2870200"/>
            <a:ext cx="10716395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যে হ্যাযার্ডের জন্য এটা ডিজাইন করা হয়েছে সেটার বিপরীতে পর্যাপ্ত নিরাপত্তা প্রদান করা।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বিশেষ পরিবেশে পরার জন্য আরামদায়ক হওয়া।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কর্মীর চোখের দৃষ্টিতে কিংবা নড়াচড়ায় ব্যাঘাত না ঘটিয়ে আরামদায়কভাবে ফিট হওয়া।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টেকসই হওয়া।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সহজে জীবাণুমুক্ত করতে পারা</a:t>
            </a:r>
            <a:r>
              <a:rPr lang="hi-IN" dirty="0">
                <a:solidFill>
                  <a:schemeClr val="bg1"/>
                </a:solidFill>
                <a:latin typeface="SutonnyOMJ" panose="01010600010101010101" pitchFamily="2" charset="0"/>
              </a:rPr>
              <a:t>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সহজে পরিষ্কার করতে পারা</a:t>
            </a:r>
            <a:r>
              <a:rPr lang="hi-IN" dirty="0">
                <a:solidFill>
                  <a:schemeClr val="bg1"/>
                </a:solidFill>
                <a:latin typeface="SutonnyOMJ" panose="01010600010101010101" pitchFamily="2" charset="0"/>
              </a:rPr>
              <a:t>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পরিচ্ছন্ন অবস্থায় রাখা ও ব্যবহার উপযোগী মেরামত করে রাখা</a:t>
            </a:r>
            <a:r>
              <a:rPr lang="hi-IN" dirty="0">
                <a:solidFill>
                  <a:schemeClr val="bg1"/>
                </a:solidFill>
                <a:latin typeface="SutonnyOMJ" panose="01010600010101010101" pitchFamily="2" charset="0"/>
              </a:rPr>
              <a:t>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গগলসের ফিটিং এবং সেফটি চশমা নির্বাচন দক্ষ কাউকে দিয়ে করানো উচিৎ। সেফটি চশমার শুধুমাত্র যোগ্য অপটিক্যাল এক্সপার্ট দিয়ে লাগানো উচিৎ। </a:t>
            </a:r>
            <a:endParaRPr lang="en-US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সেফটি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চশমায় বিশেষ ধরণের ফ্রেমের দরকার পরে</a:t>
            </a:r>
            <a:r>
              <a:rPr lang="hi-IN" dirty="0">
                <a:solidFill>
                  <a:schemeClr val="bg1"/>
                </a:solidFill>
                <a:latin typeface="SutonnyOMJ" panose="01010600010101010101" pitchFamily="2" charset="0"/>
              </a:rPr>
              <a:t>।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নরমাল চশমার ফ্রেমের সাথে সেফটি লেন্স ব্যবহার করলে সেটা নিরাপদ নয়</a:t>
            </a:r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126175" y="800334"/>
            <a:ext cx="7939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Poppins" panose="00000500000000000000" pitchFamily="2" charset="0"/>
                <a:cs typeface="Poppins" panose="00000500000000000000" pitchFamily="2" charset="0"/>
              </a:rPr>
              <a:t>Protection of Head, Eye, face, Ear, Legs &amp; Foot using PPE</a:t>
            </a:r>
            <a:endParaRPr lang="en-US" sz="72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11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50929" y="2221380"/>
            <a:ext cx="287271" cy="32758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38200" y="2219526"/>
            <a:ext cx="2366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Respiratory </a:t>
            </a:r>
            <a:r>
              <a:rPr lang="en-US" b="1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Mask :</a:t>
            </a:r>
            <a:endParaRPr lang="en-US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74549" y="2219526"/>
            <a:ext cx="8016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বাতাসে ভাসমান ধুলোবালি আর ক্ষতিকর কণা, গ্যাস বা কেমিক্যাল থেকে রক্ষা পেতে শ্বাসমুখোশ ব্যবহার করা হয়।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17" name="Picture 1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109" y="2803614"/>
            <a:ext cx="1424122" cy="1424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3259" y="2851359"/>
            <a:ext cx="1415842" cy="141584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3649242" y="4202504"/>
            <a:ext cx="16738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N95 </a:t>
            </a:r>
            <a:r>
              <a:rPr lang="en-US" sz="1600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Respirator</a:t>
            </a:r>
            <a:endParaRPr lang="en-US" sz="16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16503" y="4202504"/>
            <a:ext cx="24769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Elastomeric Respirator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126175" y="800334"/>
            <a:ext cx="7939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Poppins" panose="00000500000000000000" pitchFamily="2" charset="0"/>
                <a:cs typeface="Poppins" panose="00000500000000000000" pitchFamily="2" charset="0"/>
              </a:rPr>
              <a:t>Protection of Head, Eye, face, Ear, Legs &amp; Foot using PPE</a:t>
            </a:r>
            <a:endParaRPr lang="en-US" sz="72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073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50929" y="2175794"/>
            <a:ext cx="287271" cy="32758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38200" y="2173940"/>
            <a:ext cx="2201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Head </a:t>
            </a:r>
            <a:r>
              <a:rPr lang="en-US" b="1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Protection :</a:t>
            </a:r>
            <a:endParaRPr lang="en-US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11390" y="2158386"/>
            <a:ext cx="89995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কর্মক্ষেত্রে কাজ করার সময় রোদ অথবা অপ্রত্যাশিত আঘাত থেকে মাথাকে সুরক্ষিত রাকার জন্য সেফটি হেলমেট বা হ্যাট ব্যবহার </a:t>
            </a:r>
            <a:endParaRPr lang="en-US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করা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হয়। কর্মক্ষেত্রে বিভিন্ন পর্যায়ের কর্মীর জন্য ভিন্ন ধরনের হেলমেট নির্ধারিত আছে।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20" name="Picture 19" descr="Safety Helmets Standard Color Codes in India | ShakeDeal">
            <a:extLst>
              <a:ext uri="{FF2B5EF4-FFF2-40B4-BE49-F238E27FC236}">
                <a16:creationId xmlns:a16="http://schemas.microsoft.com/office/drawing/2014/main" id="{BEB6F51C-09D7-4B12-90E7-AE3E029F735E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45" b="8660"/>
          <a:stretch/>
        </p:blipFill>
        <p:spPr bwMode="auto">
          <a:xfrm>
            <a:off x="3598863" y="2880917"/>
            <a:ext cx="3106738" cy="35288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34399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126175" y="800334"/>
            <a:ext cx="7939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Poppins" panose="00000500000000000000" pitchFamily="2" charset="0"/>
                <a:cs typeface="Poppins" panose="00000500000000000000" pitchFamily="2" charset="0"/>
              </a:rPr>
              <a:t>Protection of Head, Eye, face, Ear, Legs &amp; Foot using PPE</a:t>
            </a:r>
            <a:endParaRPr lang="en-US" sz="72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625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50929" y="2175794"/>
            <a:ext cx="287271" cy="32758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14400" y="2135840"/>
            <a:ext cx="86693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n-IN" sz="2000" b="1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প্রতিবার ব্যবহার করার আগে মাথার সুরক্ষার জন্য ব্যবহৃত সেফটি হেলমেট-টি অবশ্যই পরীক্ষা করে দেখা উচিৎ।</a:t>
            </a:r>
            <a:endParaRPr lang="en-US" sz="2000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28700" y="2679700"/>
            <a:ext cx="1090875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সাসপেনশন সিস্টেম পরীক্ষা করে দেখতে হবে কোন ধরণের ফাটল, বিচ্ছিন্নতা, ক্ষয় অথবা অন্য কোন সমস্যার চিহ্ন পাওয়া যায় কিনা।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চেক করে দেখতে হবে শেল বা খোলক অথবা তার কিনারায় কোন ধরনের ছিদ্র আছে কিনা, খোলকের কোন বিকৃতি হয়েছে কিনা অথবা সেটা অতিরিক্ত </a:t>
            </a:r>
            <a:endParaRPr lang="en-US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lvl="0"/>
            <a:r>
              <a:rPr lang="en-US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    </a:t>
            </a:r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তাপ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, কেমিক্যাল অথবা রেডিয়েশনের সংস্পর্শে থাকার কোন চিহ্ন পাওয়া যাচ্ছে কিনা।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শেলের ভেতরে অথবা বাহিরে কোন বিদ্যুৎ পরিবাহী উপাদান জমে থাকলে সেটা অপসারণ করে ফেলা</a:t>
            </a:r>
            <a:r>
              <a:rPr lang="hi-IN" dirty="0">
                <a:solidFill>
                  <a:schemeClr val="bg1"/>
                </a:solidFill>
                <a:latin typeface="SutonnyOMJ" panose="01010600010101010101" pitchFamily="2" charset="0"/>
              </a:rPr>
              <a:t>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শেল আর সাসপেনশন ডিভাইসের মধ্যকার সেফটি হ্যাটের ভেতরে কোনকিছু রাখা উচিৎ নয়। এই জায়গাটা এমন ভাবে ডিজাইন করা হয় যাতে বাইরের </a:t>
            </a:r>
            <a:endParaRPr lang="en-US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lvl="0"/>
            <a:r>
              <a:rPr lang="en-US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    </a:t>
            </a:r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যেকোন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ধরনের আঘাতের প্রভাব কর্মীর মাথায় না পৌঁছায়। সেফটি হ্যাটে কোন প্রকারের ঘষামাজা, চাঁছা এবং খাঁজ কাটা উচিৎ নয় এবং ইচ্ছাকৃত ভাবে </a:t>
            </a:r>
            <a:endParaRPr lang="en-US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lvl="0"/>
            <a:r>
              <a:rPr lang="en-US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   </a:t>
            </a:r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কোথাও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ছুড়ে ফেলা কিংবা অন্য কোনভাবে অপব্যবহার করা উচিৎ নয়, এতে করে এটার প্রটেক্টিভ কোয়ালিটি বা মাথাকে সুরক্ষিত রাখার গুনাবলী নষ্ট হতে </a:t>
            </a:r>
            <a:endParaRPr lang="en-US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pPr lvl="0"/>
            <a:r>
              <a:rPr lang="en-US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    </a:t>
            </a:r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পারে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। সেফটি হেলমেটে বাতাস চলাচলের জন্য কোন ছিদ্রও করা উচিৎ </a:t>
            </a:r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নয়।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126175" y="800334"/>
            <a:ext cx="7939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Poppins" panose="00000500000000000000" pitchFamily="2" charset="0"/>
                <a:cs typeface="Poppins" panose="00000500000000000000" pitchFamily="2" charset="0"/>
              </a:rPr>
              <a:t>Protection of Head, Eye, face, Ear, Legs &amp; Foot using PPE</a:t>
            </a:r>
            <a:endParaRPr lang="en-US" sz="72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693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50929" y="2175794"/>
            <a:ext cx="287271" cy="32758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38200" y="2173940"/>
            <a:ext cx="1830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Foot and </a:t>
            </a:r>
            <a:r>
              <a:rPr lang="en-US" b="1" dirty="0" smtClean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Leg : </a:t>
            </a:r>
            <a:endParaRPr lang="en-US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69150" y="2148751"/>
            <a:ext cx="93666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কর্মক্ষেত্রে কর্মীদের পা ও পায়ের পাতার সুরক্ষা দিতে বিভিন্ন পেশাজীবির কাজের সাথে তাল মিলিয়ে ভিন্ন ভিন্ন ধরনের সেফটি সু বা </a:t>
            </a:r>
            <a:endParaRPr lang="en-US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নিরাপত্তা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জুতা ব্যবহার করা হয়। ব্যবহারের ভিন্নতার কারনে এদেরকে বিভিন্ন নামে ডাকা হয়। যেমন, সেফটি সু, বুট, গামবুট, ফুটগার্ড, </a:t>
            </a:r>
            <a:endParaRPr lang="en-US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লেগিং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ইত্যাদি।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9150" y="5311051"/>
            <a:ext cx="83359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গড়িয়ে পড়া কোন বস্তু, ধারালো জিনিস, গলিত লোহা, তপ্ত সারফেস এবং ভেজা পিচ্ছিল সারফেস থেকে পা এবং পায়ের </a:t>
            </a:r>
            <a:endParaRPr lang="en-US" dirty="0" smtClean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dirty="0" smtClean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পাতাকে </a:t>
            </a:r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রক্ষা করার জন্য কর্মীদের যথাযথ সেফটি সু ব্যবহার করা উচিৎ।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  <a:p>
            <a:r>
              <a:rPr lang="bn-IN" dirty="0">
                <a:solidFill>
                  <a:schemeClr val="bg1"/>
                </a:solidFill>
                <a:latin typeface="SutonnyOMJ" panose="01010600010101010101" pitchFamily="2" charset="0"/>
                <a:cs typeface="SutonnyOMJ" panose="01010600010101010101" pitchFamily="2" charset="0"/>
              </a:rPr>
              <a:t>তপ্ত লোহা কিংবা ঢালাই যন্ত্রপাতি নিয়ে কাজ করার সময় কখনই আঙুল খোলা থাকে এমন জুতা পরা উচিৎ নয়।</a:t>
            </a:r>
            <a:endParaRPr lang="en-US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pic>
        <p:nvPicPr>
          <p:cNvPr id="9" name="Picture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200" y="3388291"/>
            <a:ext cx="2413000" cy="1606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0" name="Group 9"/>
          <p:cNvGrpSpPr/>
          <p:nvPr/>
        </p:nvGrpSpPr>
        <p:grpSpPr>
          <a:xfrm>
            <a:off x="5994083" y="3103134"/>
            <a:ext cx="3162618" cy="2025028"/>
            <a:chOff x="0" y="0"/>
            <a:chExt cx="5411284" cy="3917897"/>
          </a:xfrm>
        </p:grpSpPr>
        <p:pic>
          <p:nvPicPr>
            <p:cNvPr id="11" name="Picture 10" descr="Wear Steel Toe Work Boots For Foot Protection | WorkingPerson.me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6406" y="1589831"/>
              <a:ext cx="2094878" cy="209487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Foot protection, For Industrial, Rs 100 /number Labdhi Engineering Co. |  ID: 22171110862"/>
            <p:cNvPicPr>
              <a:picLocks noChangeAspect="1" noChangeArrowheads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5591"/>
            <a:stretch/>
          </p:blipFill>
          <p:spPr bwMode="auto">
            <a:xfrm>
              <a:off x="0" y="0"/>
              <a:ext cx="3364618" cy="391789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126175" y="800334"/>
            <a:ext cx="7939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Poppins" panose="00000500000000000000" pitchFamily="2" charset="0"/>
                <a:cs typeface="Poppins" panose="00000500000000000000" pitchFamily="2" charset="0"/>
              </a:rPr>
              <a:t>Protection of Head, Eye, face, Ear, Legs &amp; Foot using PPE</a:t>
            </a:r>
            <a:endParaRPr lang="en-US" sz="72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074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833</Words>
  <Application>Microsoft Office PowerPoint</Application>
  <PresentationFormat>Widescreen</PresentationFormat>
  <Paragraphs>59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Mangal</vt:lpstr>
      <vt:lpstr>Poppins</vt:lpstr>
      <vt:lpstr>SutonnyOMJ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Ridoy</cp:lastModifiedBy>
  <cp:revision>5</cp:revision>
  <dcterms:created xsi:type="dcterms:W3CDTF">2022-05-26T10:38:33Z</dcterms:created>
  <dcterms:modified xsi:type="dcterms:W3CDTF">2022-05-27T11:48:45Z</dcterms:modified>
</cp:coreProperties>
</file>